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Титульник.png" descr="Титульник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ма доклада"/>
          <p:cNvSpPr txBox="1"/>
          <p:nvPr>
            <p:ph type="title" hasCustomPrompt="1"/>
          </p:nvPr>
        </p:nvSpPr>
        <p:spPr>
          <a:xfrm>
            <a:off x="1454726" y="1205632"/>
            <a:ext cx="18288002" cy="4775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Тема доклада</a:t>
            </a:r>
          </a:p>
        </p:txBody>
      </p:sp>
      <p:sp>
        <p:nvSpPr>
          <p:cNvPr id="15" name="Body Level One…"/>
          <p:cNvSpPr txBox="1"/>
          <p:nvPr>
            <p:ph type="body" sz="quarter" idx="1" hasCustomPrompt="1"/>
          </p:nvPr>
        </p:nvSpPr>
        <p:spPr>
          <a:xfrm>
            <a:off x="1454726" y="6081853"/>
            <a:ext cx="18288002" cy="331152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/>
            </a:lvl1pPr>
            <a:lvl2pPr marL="0" indent="0">
              <a:buSzTx/>
              <a:buFontTx/>
              <a:buNone/>
              <a:defRPr sz="4800"/>
            </a:lvl2pPr>
            <a:lvl3pPr marL="0" indent="0">
              <a:buSzTx/>
              <a:buFontTx/>
              <a:buNone/>
              <a:defRPr sz="4800"/>
            </a:lvl3pPr>
            <a:lvl4pPr marL="0" indent="0">
              <a:buSzTx/>
              <a:buFontTx/>
              <a:buNone/>
              <a:defRPr sz="4800"/>
            </a:lvl4pPr>
            <a:lvl5pPr marL="0" indent="0">
              <a:buSzTx/>
              <a:buFontTx/>
              <a:buNone/>
              <a:defRPr sz="4800"/>
            </a:lvl5pPr>
          </a:lstStyle>
          <a:p>
            <a:pPr/>
            <a:r>
              <a:t>ФИО спикера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Title Text"/>
          <p:cNvSpPr txBox="1"/>
          <p:nvPr>
            <p:ph type="title"/>
          </p:nvPr>
        </p:nvSpPr>
        <p:spPr>
          <a:xfrm>
            <a:off x="1679574" y="730250"/>
            <a:ext cx="21031202" cy="26511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679574" y="3362326"/>
            <a:ext cx="10315579" cy="164782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4800"/>
            </a:lvl1pPr>
            <a:lvl2pPr marL="0" indent="0">
              <a:buSzTx/>
              <a:buFontTx/>
              <a:buNone/>
              <a:defRPr b="1" sz="4800"/>
            </a:lvl2pPr>
            <a:lvl3pPr marL="0" indent="0">
              <a:buSzTx/>
              <a:buFontTx/>
              <a:buNone/>
              <a:defRPr b="1" sz="4800"/>
            </a:lvl3pPr>
            <a:lvl4pPr marL="0" indent="0">
              <a:buSzTx/>
              <a:buFontTx/>
              <a:buNone/>
              <a:defRPr b="1" sz="4800"/>
            </a:lvl4pPr>
            <a:lvl5pPr marL="0" indent="0">
              <a:buSzTx/>
              <a:buFontTx/>
              <a:buNone/>
              <a:defRPr b="1"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Текст 4"/>
          <p:cNvSpPr/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  <a:ln w="12700"/>
        </p:spPr>
        <p:txBody>
          <a:bodyPr anchor="b"/>
          <a:lstStyle/>
          <a:p>
            <a:pPr/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 txBox="1"/>
          <p:nvPr>
            <p:ph type="title"/>
          </p:nvPr>
        </p:nvSpPr>
        <p:spPr>
          <a:xfrm>
            <a:off x="1679574" y="914400"/>
            <a:ext cx="7864479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10366374" y="1974850"/>
            <a:ext cx="12344403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979714" indent="-522514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Текст 3"/>
          <p:cNvSpPr/>
          <p:nvPr>
            <p:ph type="body" sz="quarter" idx="21"/>
          </p:nvPr>
        </p:nvSpPr>
        <p:spPr>
          <a:xfrm>
            <a:off x="1679574" y="4114800"/>
            <a:ext cx="7864476" cy="7623176"/>
          </a:xfrm>
          <a:prstGeom prst="rect">
            <a:avLst/>
          </a:prstGeom>
          <a:ln w="12700"/>
        </p:spPr>
        <p:txBody>
          <a:bodyPr/>
          <a:lstStyle/>
          <a:p>
            <a:pPr/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Title Text"/>
          <p:cNvSpPr txBox="1"/>
          <p:nvPr>
            <p:ph type="title"/>
          </p:nvPr>
        </p:nvSpPr>
        <p:spPr>
          <a:xfrm>
            <a:off x="1679574" y="914400"/>
            <a:ext cx="7864479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66" name="Рисунок 2"/>
          <p:cNvSpPr/>
          <p:nvPr>
            <p:ph type="pic" sz="half" idx="21"/>
          </p:nvPr>
        </p:nvSpPr>
        <p:spPr>
          <a:xfrm>
            <a:off x="10366374" y="1974850"/>
            <a:ext cx="12344403" cy="974725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1679574" y="4114800"/>
            <a:ext cx="7864479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0">
              <a:buSzTx/>
              <a:buFontTx/>
              <a:buNone/>
              <a:defRPr sz="3200"/>
            </a:lvl2pPr>
            <a:lvl3pPr marL="0" indent="0">
              <a:buSzTx/>
              <a:buFontTx/>
              <a:buNone/>
              <a:defRPr sz="3200"/>
            </a:lvl3pPr>
            <a:lvl4pPr marL="0" indent="0">
              <a:buSzTx/>
              <a:buFontTx/>
              <a:buNone/>
              <a:defRPr sz="3200"/>
            </a:lvl4pPr>
            <a:lvl5pPr marL="0" indent="0"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Фон внутренних страниц.png" descr="Фон внутренних страни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6970656" y="12470748"/>
            <a:ext cx="504544" cy="483906"/>
          </a:xfrm>
          <a:prstGeom prst="rect">
            <a:avLst/>
          </a:prstGeom>
          <a:ln w="25400">
            <a:miter lim="400000"/>
          </a:ln>
        </p:spPr>
        <p:txBody>
          <a:bodyPr wrap="none" lIns="91437" tIns="91437" rIns="91437" bIns="91437" anchor="ctr">
            <a:spAutoFit/>
          </a:bodyPr>
          <a:lstStyle>
            <a:lvl1pPr algn="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xmlns:p14="http://schemas.microsoft.com/office/powerpoint/2010/main" spd="med" advClick="1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8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1554477" marR="0" indent="-640077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5" Type="http://schemas.openxmlformats.org/officeDocument/2006/relationships/image" Target="../media/image2.tif"/><Relationship Id="rId6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4.tif"/><Relationship Id="rId4" Type="http://schemas.openxmlformats.org/officeDocument/2006/relationships/image" Target="../media/image1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okwi.com/" TargetMode="External"/><Relationship Id="rId3" Type="http://schemas.openxmlformats.org/officeDocument/2006/relationships/hyperlink" Target="https://www.tinkercad.com/dashboard" TargetMode="External"/><Relationship Id="rId4" Type="http://schemas.openxmlformats.org/officeDocument/2006/relationships/hyperlink" Target="https://create.arduino.cc/editor/" TargetMode="External"/><Relationship Id="rId5" Type="http://schemas.openxmlformats.org/officeDocument/2006/relationships/hyperlink" Target="https://www.circuito.io/" TargetMode="External"/><Relationship Id="rId6" Type="http://schemas.openxmlformats.org/officeDocument/2006/relationships/hyperlink" Target="http://falstad.com/circuit/" TargetMode="External"/><Relationship Id="rId7" Type="http://schemas.openxmlformats.org/officeDocument/2006/relationships/hyperlink" Target="http://falstad.com/circuit/avr8js/" TargetMode="External"/><Relationship Id="rId8" Type="http://schemas.openxmlformats.org/officeDocument/2006/relationships/hyperlink" Target="https://everycircuit.com/app" TargetMode="External"/><Relationship Id="rId9" Type="http://schemas.openxmlformats.org/officeDocument/2006/relationships/hyperlink" Target="http://opencircuits.net/register" TargetMode="External"/><Relationship Id="rId10" Type="http://schemas.openxmlformats.org/officeDocument/2006/relationships/hyperlink" Target="https://www.partsim.com/simulator" TargetMode="External"/><Relationship Id="rId11" Type="http://schemas.openxmlformats.org/officeDocument/2006/relationships/hyperlink" Target="https://copy.sh/v86" TargetMode="External"/><Relationship Id="rId12" Type="http://schemas.openxmlformats.org/officeDocument/2006/relationships/hyperlink" Target="https://github.com/noopkat/avrgirl-arduino" TargetMode="External"/><Relationship Id="rId13" Type="http://schemas.openxmlformats.org/officeDocument/2006/relationships/hyperlink" Target="https://github.com/thingsSDK/flasher.js" TargetMode="External"/><Relationship Id="rId14" Type="http://schemas.openxmlformats.org/officeDocument/2006/relationships/image" Target="../media/image1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5.png"/><Relationship Id="rId6" Type="http://schemas.openxmlformats.org/officeDocument/2006/relationships/image" Target="../media/image2.tif"/><Relationship Id="rId7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5" Type="http://schemas.openxmlformats.org/officeDocument/2006/relationships/image" Target="../media/image2.tif"/><Relationship Id="rId6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Заголовок 1"/>
          <p:cNvSpPr txBox="1"/>
          <p:nvPr>
            <p:ph type="ctrTitle"/>
          </p:nvPr>
        </p:nvSpPr>
        <p:spPr>
          <a:xfrm>
            <a:off x="1454725" y="1205632"/>
            <a:ext cx="19781192" cy="4775202"/>
          </a:xfrm>
          <a:prstGeom prst="rect">
            <a:avLst/>
          </a:prstGeom>
        </p:spPr>
        <p:txBody>
          <a:bodyPr/>
          <a:lstStyle>
            <a:lvl1pPr defTabSz="1810511">
              <a:defRPr sz="10692">
                <a:solidFill>
                  <a:srgbClr val="161616"/>
                </a:solidFill>
                <a:latin typeface="TT Travels"/>
                <a:ea typeface="TT Travels"/>
                <a:cs typeface="TT Travels"/>
                <a:sym typeface="TT Travels"/>
              </a:defRPr>
            </a:lvl1pPr>
          </a:lstStyle>
          <a:p>
            <a:pPr/>
            <a:r>
              <a:t>Я — Фронтендер. Я управляю JS-машинкой из браузера через Bluetooth</a:t>
            </a:r>
          </a:p>
        </p:txBody>
      </p:sp>
      <p:sp>
        <p:nvSpPr>
          <p:cNvPr id="78" name="Подзаголовок 2"/>
          <p:cNvSpPr txBox="1"/>
          <p:nvPr>
            <p:ph type="subTitle" sz="quarter" idx="1"/>
          </p:nvPr>
        </p:nvSpPr>
        <p:spPr>
          <a:xfrm>
            <a:off x="1454726" y="6081853"/>
            <a:ext cx="18288002" cy="3311528"/>
          </a:xfrm>
          <a:prstGeom prst="rect">
            <a:avLst/>
          </a:prstGeom>
        </p:spPr>
        <p:txBody>
          <a:bodyPr/>
          <a:lstStyle/>
          <a:p>
            <a:pPr/>
            <a:r>
              <a:t>Илья Черторыльский</a:t>
            </a:r>
          </a:p>
        </p:txBody>
      </p:sp>
      <p:sp>
        <p:nvSpPr>
          <p:cNvPr id="79" name="1"/>
          <p:cNvSpPr txBox="1"/>
          <p:nvPr/>
        </p:nvSpPr>
        <p:spPr>
          <a:xfrm>
            <a:off x="23781597" y="187614"/>
            <a:ext cx="427303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7"/>
          <p:cNvSpPr txBox="1"/>
          <p:nvPr/>
        </p:nvSpPr>
        <p:spPr>
          <a:xfrm>
            <a:off x="8736649" y="297143"/>
            <a:ext cx="6898002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О чем этот доклад?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498483" y="4647345"/>
            <a:ext cx="4336220" cy="5072241"/>
            <a:chOff x="0" y="0"/>
            <a:chExt cx="4336219" cy="5072240"/>
          </a:xfrm>
        </p:grpSpPr>
        <p:pic>
          <p:nvPicPr>
            <p:cNvPr id="158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818914"/>
              <a:ext cx="4336220" cy="325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9" name="TextBox 29"/>
            <p:cNvSpPr txBox="1"/>
            <p:nvPr/>
          </p:nvSpPr>
          <p:spPr>
            <a:xfrm>
              <a:off x="1328153" y="0"/>
              <a:ext cx="1679914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/>
            </a:lstStyle>
            <a:p>
              <a:pPr/>
              <a:r>
                <a:t>Arduino</a:t>
              </a:r>
            </a:p>
          </p:txBody>
        </p:sp>
      </p:grpSp>
      <p:grpSp>
        <p:nvGrpSpPr>
          <p:cNvPr id="163" name="Group"/>
          <p:cNvGrpSpPr/>
          <p:nvPr/>
        </p:nvGrpSpPr>
        <p:grpSpPr>
          <a:xfrm>
            <a:off x="5850576" y="1744478"/>
            <a:ext cx="3465561" cy="4634265"/>
            <a:chOff x="0" y="0"/>
            <a:chExt cx="3465560" cy="4634264"/>
          </a:xfrm>
        </p:grpSpPr>
        <p:pic>
          <p:nvPicPr>
            <p:cNvPr id="161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256890"/>
              <a:ext cx="3465561" cy="2377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TextBox 30"/>
            <p:cNvSpPr txBox="1"/>
            <p:nvPr/>
          </p:nvSpPr>
          <p:spPr>
            <a:xfrm>
              <a:off x="73189" y="0"/>
              <a:ext cx="3319182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 algn="ctr"/>
              <a:r>
                <a:t>Espruino (</a:t>
              </a:r>
              <a:r>
                <a:rPr>
                  <a:solidFill>
                    <a:srgbClr val="CACACA"/>
                  </a:solidFill>
                </a:rPr>
                <a:t>tiny-js</a:t>
              </a:r>
              <a:r>
                <a:t>)</a:t>
              </a:r>
            </a:p>
          </p:txBody>
        </p:sp>
      </p:grpSp>
      <p:grpSp>
        <p:nvGrpSpPr>
          <p:cNvPr id="166" name="Group"/>
          <p:cNvGrpSpPr/>
          <p:nvPr/>
        </p:nvGrpSpPr>
        <p:grpSpPr>
          <a:xfrm>
            <a:off x="14697739" y="1647383"/>
            <a:ext cx="4022915" cy="4828455"/>
            <a:chOff x="0" y="0"/>
            <a:chExt cx="4022914" cy="4828454"/>
          </a:xfrm>
        </p:grpSpPr>
        <p:pic>
          <p:nvPicPr>
            <p:cNvPr id="164" name="Рисунок 44" descr="Рисунок 4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062700"/>
              <a:ext cx="4022915" cy="2765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TextBox 31"/>
            <p:cNvSpPr/>
            <p:nvPr/>
          </p:nvSpPr>
          <p:spPr>
            <a:xfrm>
              <a:off x="2011457" y="0"/>
              <a:ext cx="1270001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 algn="ctr"/>
              <a:r>
                <a:t>Moddable (</a:t>
              </a:r>
              <a:r>
                <a:rPr>
                  <a:solidFill>
                    <a:srgbClr val="CACACA"/>
                  </a:solidFill>
                </a:rPr>
                <a:t>Kinoma</a:t>
              </a:r>
              <a:r>
                <a:t>)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19549297" y="4647345"/>
            <a:ext cx="4280692" cy="5072241"/>
            <a:chOff x="0" y="0"/>
            <a:chExt cx="4280691" cy="5072240"/>
          </a:xfrm>
        </p:grpSpPr>
        <p:sp>
          <p:nvSpPr>
            <p:cNvPr id="167" name="TextBox 31"/>
            <p:cNvSpPr txBox="1"/>
            <p:nvPr/>
          </p:nvSpPr>
          <p:spPr>
            <a:xfrm>
              <a:off x="664036" y="0"/>
              <a:ext cx="2952618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/>
            </a:lstStyle>
            <a:p>
              <a:pPr/>
              <a:r>
                <a:t>Raspberry Pico</a:t>
              </a:r>
            </a:p>
          </p:txBody>
        </p:sp>
        <p:pic>
          <p:nvPicPr>
            <p:cNvPr id="16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818914"/>
              <a:ext cx="4280692" cy="325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0" name="Espruino…"/>
          <p:cNvSpPr txBox="1"/>
          <p:nvPr/>
        </p:nvSpPr>
        <p:spPr>
          <a:xfrm>
            <a:off x="11084165" y="5356514"/>
            <a:ext cx="2202970" cy="28759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Espruino</a:t>
            </a:r>
          </a:p>
          <a:p>
            <a:pPr/>
            <a:r>
              <a:t>Elk.js</a:t>
            </a:r>
          </a:p>
          <a:p>
            <a:pPr/>
            <a:r>
              <a:t>Moddable</a:t>
            </a:r>
          </a:p>
          <a:p>
            <a:pPr/>
            <a:r>
              <a:t>Johny-five</a:t>
            </a:r>
          </a:p>
          <a:p>
            <a:pPr/>
            <a:r>
              <a:t>Kaluma</a:t>
            </a:r>
          </a:p>
        </p:txBody>
      </p:sp>
      <p:sp>
        <p:nvSpPr>
          <p:cNvPr id="171" name="10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10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3"/>
          <p:cNvSpPr txBox="1"/>
          <p:nvPr/>
        </p:nvSpPr>
        <p:spPr>
          <a:xfrm>
            <a:off x="6473729" y="5842337"/>
            <a:ext cx="11436565" cy="17007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 sz="12000"/>
            </a:lvl1pPr>
          </a:lstStyle>
          <a:p>
            <a:pPr/>
            <a:r>
              <a:t>Браузерная часть</a:t>
            </a:r>
          </a:p>
        </p:txBody>
      </p:sp>
      <p:sp>
        <p:nvSpPr>
          <p:cNvPr id="175" name="11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11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29"/>
          <p:cNvSpPr txBox="1"/>
          <p:nvPr/>
        </p:nvSpPr>
        <p:spPr>
          <a:xfrm>
            <a:off x="2415671" y="2718982"/>
            <a:ext cx="19604253" cy="42860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5400"/>
            </a:pPr>
            <a:r>
              <a:t>Требуется </a:t>
            </a:r>
            <a:r>
              <a:t>HTTPS</a:t>
            </a:r>
          </a:p>
          <a:p>
            <a:pPr>
              <a:defRPr sz="5400"/>
            </a:pPr>
          </a:p>
          <a:p>
            <a:pPr>
              <a:defRPr sz="5400"/>
            </a:pPr>
            <a:r>
              <a:t>Требуется пользовательское действие </a:t>
            </a:r>
            <a:r>
              <a:rPr>
                <a:solidFill>
                  <a:schemeClr val="accent2"/>
                </a:solidFill>
              </a:rPr>
              <a:t>click</a:t>
            </a:r>
            <a:r>
              <a:t> </a:t>
            </a:r>
            <a:r>
              <a:t>или </a:t>
            </a:r>
            <a:r>
              <a:rPr>
                <a:solidFill>
                  <a:schemeClr val="accent2"/>
                </a:solidFill>
              </a:rPr>
              <a:t>touch</a:t>
            </a:r>
          </a:p>
          <a:p>
            <a:pPr>
              <a:defRPr sz="5400"/>
            </a:pPr>
          </a:p>
          <a:p>
            <a:pPr>
              <a:defRPr sz="5400"/>
            </a:pPr>
            <a:r>
              <a:t>Расположение – </a:t>
            </a:r>
            <a:r>
              <a:t>navigator.</a:t>
            </a:r>
            <a:r>
              <a:rPr>
                <a:solidFill>
                  <a:schemeClr val="accent2"/>
                </a:solidFill>
              </a:rPr>
              <a:t>bluetooth</a:t>
            </a:r>
            <a:r>
              <a:t> ; navigator.</a:t>
            </a:r>
            <a:r>
              <a:rPr>
                <a:solidFill>
                  <a:schemeClr val="accent2"/>
                </a:solidFill>
              </a:rPr>
              <a:t>usb</a:t>
            </a:r>
            <a:r>
              <a:t> ; navigator.</a:t>
            </a:r>
            <a:r>
              <a:rPr>
                <a:solidFill>
                  <a:schemeClr val="accent2"/>
                </a:solidFill>
              </a:rPr>
              <a:t>serial</a:t>
            </a:r>
            <a:r>
              <a:t> </a:t>
            </a:r>
          </a:p>
        </p:txBody>
      </p:sp>
      <p:sp>
        <p:nvSpPr>
          <p:cNvPr id="179" name="TextBox 7"/>
          <p:cNvSpPr txBox="1"/>
          <p:nvPr/>
        </p:nvSpPr>
        <p:spPr>
          <a:xfrm>
            <a:off x="8736649" y="297143"/>
            <a:ext cx="6962296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/>
            </a:pPr>
            <a:r>
              <a:t>Общее для всех </a:t>
            </a:r>
            <a:r>
              <a:t>API</a:t>
            </a:r>
          </a:p>
        </p:txBody>
      </p:sp>
      <p:sp>
        <p:nvSpPr>
          <p:cNvPr id="180" name="12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12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3"/>
          <p:cNvSpPr txBox="1"/>
          <p:nvPr/>
        </p:nvSpPr>
        <p:spPr>
          <a:xfrm>
            <a:off x="8036686" y="6067020"/>
            <a:ext cx="8297929" cy="15565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108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Bluetooth</a:t>
            </a:r>
          </a:p>
        </p:txBody>
      </p:sp>
      <p:sp>
        <p:nvSpPr>
          <p:cNvPr id="184" name="13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13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3"/>
          <p:cNvSpPr txBox="1"/>
          <p:nvPr/>
        </p:nvSpPr>
        <p:spPr>
          <a:xfrm>
            <a:off x="9651882" y="617367"/>
            <a:ext cx="4996970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Bluetooth</a:t>
            </a:r>
          </a:p>
        </p:txBody>
      </p:sp>
      <p:sp>
        <p:nvSpPr>
          <p:cNvPr id="188" name="TextBox 6"/>
          <p:cNvSpPr txBox="1"/>
          <p:nvPr/>
        </p:nvSpPr>
        <p:spPr>
          <a:xfrm>
            <a:off x="10009475" y="1553032"/>
            <a:ext cx="4502187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/>
            </a:pPr>
            <a:r>
              <a:t>B</a:t>
            </a:r>
            <a:r>
              <a:rPr b="0"/>
              <a:t>luetooth</a:t>
            </a:r>
          </a:p>
        </p:txBody>
      </p:sp>
      <p:sp>
        <p:nvSpPr>
          <p:cNvPr id="189" name="14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14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3"/>
          <p:cNvSpPr txBox="1"/>
          <p:nvPr/>
        </p:nvSpPr>
        <p:spPr>
          <a:xfrm>
            <a:off x="9651882" y="617368"/>
            <a:ext cx="4996970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Bluetooth</a:t>
            </a:r>
          </a:p>
        </p:txBody>
      </p:sp>
      <p:sp>
        <p:nvSpPr>
          <p:cNvPr id="193" name="TextBox 6"/>
          <p:cNvSpPr txBox="1"/>
          <p:nvPr/>
        </p:nvSpPr>
        <p:spPr>
          <a:xfrm>
            <a:off x="10009475" y="1553032"/>
            <a:ext cx="4502187" cy="11995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/>
            </a:pPr>
            <a:r>
              <a:t>B</a:t>
            </a:r>
            <a:r>
              <a:rPr b="0"/>
              <a:t>luetooth </a:t>
            </a:r>
            <a:r>
              <a:t>L</a:t>
            </a:r>
            <a:r>
              <a:rPr b="0"/>
              <a:t>ow </a:t>
            </a:r>
            <a:r>
              <a:t>E</a:t>
            </a:r>
            <a:r>
              <a:rPr b="0"/>
              <a:t>nergy (BLE)</a:t>
            </a:r>
          </a:p>
        </p:txBody>
      </p:sp>
      <p:sp>
        <p:nvSpPr>
          <p:cNvPr id="194" name="TextBox 5"/>
          <p:cNvSpPr txBox="1"/>
          <p:nvPr/>
        </p:nvSpPr>
        <p:spPr>
          <a:xfrm>
            <a:off x="5875266" y="3898108"/>
            <a:ext cx="4585857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GAP</a:t>
            </a:r>
          </a:p>
          <a:p>
            <a:pPr algn="ctr"/>
            <a:r>
              <a:t>(</a:t>
            </a:r>
            <a:r>
              <a:rPr b="1"/>
              <a:t>G</a:t>
            </a:r>
            <a:r>
              <a:t>eneric </a:t>
            </a:r>
            <a:r>
              <a:rPr b="1"/>
              <a:t>A</a:t>
            </a:r>
            <a:r>
              <a:t>ccess </a:t>
            </a:r>
            <a:r>
              <a:rPr b="1"/>
              <a:t>P</a:t>
            </a:r>
            <a:r>
              <a:t>rofile)</a:t>
            </a:r>
          </a:p>
        </p:txBody>
      </p:sp>
      <p:sp>
        <p:nvSpPr>
          <p:cNvPr id="195" name="Прямая со стрелкой 7"/>
          <p:cNvSpPr/>
          <p:nvPr/>
        </p:nvSpPr>
        <p:spPr>
          <a:xfrm flipH="1">
            <a:off x="8168195" y="3086616"/>
            <a:ext cx="1663701" cy="811493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196" name="TextBox 9"/>
          <p:cNvSpPr txBox="1"/>
          <p:nvPr/>
        </p:nvSpPr>
        <p:spPr>
          <a:xfrm>
            <a:off x="15321881" y="3898110"/>
            <a:ext cx="5024975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GATT</a:t>
            </a:r>
          </a:p>
          <a:p>
            <a:pPr algn="ctr"/>
            <a:r>
              <a:t>(</a:t>
            </a:r>
            <a:r>
              <a:rPr b="1"/>
              <a:t>G</a:t>
            </a:r>
            <a:r>
              <a:t>eneric </a:t>
            </a:r>
            <a:r>
              <a:rPr b="1"/>
              <a:t>Att</a:t>
            </a:r>
            <a:r>
              <a:t>ribute Profile)</a:t>
            </a:r>
          </a:p>
        </p:txBody>
      </p:sp>
      <p:sp>
        <p:nvSpPr>
          <p:cNvPr id="197" name="Прямая со стрелкой 10"/>
          <p:cNvSpPr/>
          <p:nvPr/>
        </p:nvSpPr>
        <p:spPr>
          <a:xfrm>
            <a:off x="14800687" y="3086616"/>
            <a:ext cx="3033683" cy="811495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198" name="TextBox 11"/>
          <p:cNvSpPr txBox="1"/>
          <p:nvPr/>
        </p:nvSpPr>
        <p:spPr>
          <a:xfrm>
            <a:off x="15921396" y="5355932"/>
            <a:ext cx="3825942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ATT</a:t>
            </a:r>
          </a:p>
          <a:p>
            <a:pPr algn="ctr"/>
            <a:r>
              <a:t>(</a:t>
            </a:r>
            <a:r>
              <a:rPr b="1"/>
              <a:t>Att</a:t>
            </a:r>
            <a:r>
              <a:t>ribute Protocol)</a:t>
            </a:r>
          </a:p>
        </p:txBody>
      </p:sp>
      <p:sp>
        <p:nvSpPr>
          <p:cNvPr id="199" name="TextBox 13"/>
          <p:cNvSpPr txBox="1"/>
          <p:nvPr/>
        </p:nvSpPr>
        <p:spPr>
          <a:xfrm>
            <a:off x="4335016" y="5802606"/>
            <a:ext cx="7896986" cy="23171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- В каком режиме работают устройства</a:t>
            </a:r>
          </a:p>
          <a:p>
            <a:pPr/>
            <a:r>
              <a:t>- Как они соединяются между собой</a:t>
            </a:r>
          </a:p>
          <a:p>
            <a:pPr/>
            <a:r>
              <a:t>- Определяют роль устройства</a:t>
            </a:r>
          </a:p>
          <a:p>
            <a:pPr/>
            <a:r>
              <a:t>- Определяют параметры соединения</a:t>
            </a:r>
          </a:p>
        </p:txBody>
      </p:sp>
      <p:sp>
        <p:nvSpPr>
          <p:cNvPr id="200" name="15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15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Class="entr" nodeType="with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10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0" dur="10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3"/>
      <p:bldP build="whole" bldLvl="1" animBg="1" rev="0" advAuto="0" spid="196" grpId="4"/>
      <p:bldP build="whole" bldLvl="1" animBg="1" rev="0" advAuto="0" spid="198" grpId="5"/>
      <p:bldP build="p" bldLvl="5" animBg="1" rev="0" advAuto="0" spid="199" grpId="6"/>
      <p:bldP build="whole" bldLvl="1" animBg="1" rev="0" advAuto="0" spid="194" grpId="2"/>
      <p:bldP build="whole" bldLvl="1" animBg="1" rev="0" advAuto="0" spid="19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3"/>
          <p:cNvSpPr txBox="1"/>
          <p:nvPr/>
        </p:nvSpPr>
        <p:spPr>
          <a:xfrm>
            <a:off x="9651882" y="617368"/>
            <a:ext cx="4996970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Bluetooth</a:t>
            </a:r>
          </a:p>
        </p:txBody>
      </p:sp>
      <p:sp>
        <p:nvSpPr>
          <p:cNvPr id="204" name="TextBox 6"/>
          <p:cNvSpPr txBox="1"/>
          <p:nvPr/>
        </p:nvSpPr>
        <p:spPr>
          <a:xfrm>
            <a:off x="10009475" y="1553032"/>
            <a:ext cx="4502187" cy="11995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/>
            </a:pPr>
            <a:r>
              <a:t>B</a:t>
            </a:r>
            <a:r>
              <a:rPr b="0"/>
              <a:t>luetooth </a:t>
            </a:r>
            <a:r>
              <a:t>L</a:t>
            </a:r>
            <a:r>
              <a:rPr b="0"/>
              <a:t>ow </a:t>
            </a:r>
            <a:r>
              <a:t>E</a:t>
            </a:r>
            <a:r>
              <a:rPr b="0"/>
              <a:t>nergy (BLE)</a:t>
            </a:r>
          </a:p>
        </p:txBody>
      </p:sp>
      <p:sp>
        <p:nvSpPr>
          <p:cNvPr id="205" name="TextBox 9"/>
          <p:cNvSpPr txBox="1"/>
          <p:nvPr/>
        </p:nvSpPr>
        <p:spPr>
          <a:xfrm>
            <a:off x="15321881" y="3898110"/>
            <a:ext cx="5024975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GATT</a:t>
            </a:r>
          </a:p>
          <a:p>
            <a:pPr algn="ctr"/>
            <a:r>
              <a:t>(</a:t>
            </a:r>
            <a:r>
              <a:rPr b="1"/>
              <a:t>G</a:t>
            </a:r>
            <a:r>
              <a:t>eneric </a:t>
            </a:r>
            <a:r>
              <a:rPr b="1"/>
              <a:t>Att</a:t>
            </a:r>
            <a:r>
              <a:t>ribute Profile)</a:t>
            </a:r>
          </a:p>
        </p:txBody>
      </p:sp>
      <p:sp>
        <p:nvSpPr>
          <p:cNvPr id="206" name="Прямая со стрелкой 10"/>
          <p:cNvSpPr/>
          <p:nvPr/>
        </p:nvSpPr>
        <p:spPr>
          <a:xfrm>
            <a:off x="14800687" y="3086616"/>
            <a:ext cx="3033683" cy="811496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07" name="TextBox 11"/>
          <p:cNvSpPr txBox="1"/>
          <p:nvPr/>
        </p:nvSpPr>
        <p:spPr>
          <a:xfrm>
            <a:off x="15921397" y="5355932"/>
            <a:ext cx="3825941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ATT</a:t>
            </a:r>
          </a:p>
          <a:p>
            <a:pPr algn="ctr"/>
            <a:r>
              <a:t>(</a:t>
            </a:r>
            <a:r>
              <a:rPr b="1"/>
              <a:t>Att</a:t>
            </a:r>
            <a:r>
              <a:t>ribute Protocol)</a:t>
            </a:r>
          </a:p>
        </p:txBody>
      </p:sp>
      <p:sp>
        <p:nvSpPr>
          <p:cNvPr id="208" name="16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16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38"/>
          <p:cNvSpPr/>
          <p:nvPr/>
        </p:nvSpPr>
        <p:spPr>
          <a:xfrm>
            <a:off x="6042592" y="3076388"/>
            <a:ext cx="12435954" cy="6419258"/>
          </a:xfrm>
          <a:prstGeom prst="rect">
            <a:avLst/>
          </a:prstGeom>
          <a:solidFill>
            <a:schemeClr val="accent4"/>
          </a:solidFill>
          <a:ln w="50800">
            <a:solidFill>
              <a:schemeClr val="accent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/>
          <a:lstStyle>
            <a:lvl1pPr algn="ctr"/>
          </a:lstStyle>
          <a:p>
            <a:pPr/>
            <a:r>
              <a:t>Profile/Device</a:t>
            </a:r>
          </a:p>
        </p:txBody>
      </p:sp>
      <p:sp>
        <p:nvSpPr>
          <p:cNvPr id="212" name="TextBox 3"/>
          <p:cNvSpPr txBox="1"/>
          <p:nvPr/>
        </p:nvSpPr>
        <p:spPr>
          <a:xfrm>
            <a:off x="9651882" y="617368"/>
            <a:ext cx="4996970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Bluetooth</a:t>
            </a:r>
          </a:p>
        </p:txBody>
      </p:sp>
      <p:sp>
        <p:nvSpPr>
          <p:cNvPr id="213" name="TextBox 6"/>
          <p:cNvSpPr txBox="1"/>
          <p:nvPr/>
        </p:nvSpPr>
        <p:spPr>
          <a:xfrm>
            <a:off x="10009475" y="1553032"/>
            <a:ext cx="4502187" cy="11995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/>
            </a:pPr>
            <a:r>
              <a:t>B</a:t>
            </a:r>
            <a:r>
              <a:rPr b="0"/>
              <a:t>luetooth </a:t>
            </a:r>
            <a:r>
              <a:t>L</a:t>
            </a:r>
            <a:r>
              <a:rPr b="0"/>
              <a:t>ow </a:t>
            </a:r>
            <a:r>
              <a:t>E</a:t>
            </a:r>
            <a:r>
              <a:rPr b="0"/>
              <a:t>nergy (BLE)</a:t>
            </a:r>
          </a:p>
        </p:txBody>
      </p:sp>
      <p:grpSp>
        <p:nvGrpSpPr>
          <p:cNvPr id="216" name="Group"/>
          <p:cNvGrpSpPr/>
          <p:nvPr/>
        </p:nvGrpSpPr>
        <p:grpSpPr>
          <a:xfrm>
            <a:off x="6695874" y="4072375"/>
            <a:ext cx="11131252" cy="4993433"/>
            <a:chOff x="0" y="0"/>
            <a:chExt cx="11131250" cy="4993432"/>
          </a:xfrm>
        </p:grpSpPr>
        <p:sp>
          <p:nvSpPr>
            <p:cNvPr id="214" name="TextBox 38"/>
            <p:cNvSpPr/>
            <p:nvPr/>
          </p:nvSpPr>
          <p:spPr>
            <a:xfrm>
              <a:off x="0" y="0"/>
              <a:ext cx="4145169" cy="4993433"/>
            </a:xfrm>
            <a:prstGeom prst="rect">
              <a:avLst/>
            </a:prstGeom>
            <a:solidFill>
              <a:schemeClr val="accent6"/>
            </a:solidFill>
            <a:ln w="50800" cap="flat">
              <a:solidFill>
                <a:schemeClr val="accent6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/>
            </a:lstStyle>
            <a:p>
              <a:pPr/>
              <a:r>
                <a:t>Service</a:t>
              </a:r>
            </a:p>
          </p:txBody>
        </p:sp>
        <p:sp>
          <p:nvSpPr>
            <p:cNvPr id="215" name="TextBox 38"/>
            <p:cNvSpPr/>
            <p:nvPr/>
          </p:nvSpPr>
          <p:spPr>
            <a:xfrm>
              <a:off x="6986082" y="0"/>
              <a:ext cx="4145169" cy="4993433"/>
            </a:xfrm>
            <a:prstGeom prst="rect">
              <a:avLst/>
            </a:prstGeom>
            <a:solidFill>
              <a:schemeClr val="accent6"/>
            </a:solidFill>
            <a:ln w="50800" cap="flat">
              <a:solidFill>
                <a:schemeClr val="accent6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/>
            </a:lstStyle>
            <a:p>
              <a:pPr/>
              <a:r>
                <a:t>Service</a:t>
              </a:r>
            </a:p>
          </p:txBody>
        </p:sp>
      </p:grpSp>
      <p:grpSp>
        <p:nvGrpSpPr>
          <p:cNvPr id="221" name="Group"/>
          <p:cNvGrpSpPr/>
          <p:nvPr/>
        </p:nvGrpSpPr>
        <p:grpSpPr>
          <a:xfrm>
            <a:off x="7522532" y="4927794"/>
            <a:ext cx="9477935" cy="3657690"/>
            <a:chOff x="0" y="0"/>
            <a:chExt cx="9477934" cy="3657688"/>
          </a:xfrm>
        </p:grpSpPr>
        <p:sp>
          <p:nvSpPr>
            <p:cNvPr id="217" name="TextBox 38"/>
            <p:cNvSpPr/>
            <p:nvPr/>
          </p:nvSpPr>
          <p:spPr>
            <a:xfrm>
              <a:off x="0" y="0"/>
              <a:ext cx="2491854" cy="1688251"/>
            </a:xfrm>
            <a:prstGeom prst="rect">
              <a:avLst/>
            </a:prstGeom>
            <a:solidFill>
              <a:schemeClr val="accent2"/>
            </a:solidFill>
            <a:ln w="508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>
                <a:defRPr sz="2800"/>
              </a:lvl1pPr>
            </a:lstStyle>
            <a:p>
              <a:pPr/>
              <a:r>
                <a:t>Characteristic</a:t>
              </a:r>
            </a:p>
          </p:txBody>
        </p:sp>
        <p:sp>
          <p:nvSpPr>
            <p:cNvPr id="218" name="TextBox 38"/>
            <p:cNvSpPr/>
            <p:nvPr/>
          </p:nvSpPr>
          <p:spPr>
            <a:xfrm>
              <a:off x="6986081" y="0"/>
              <a:ext cx="2491854" cy="1688251"/>
            </a:xfrm>
            <a:prstGeom prst="rect">
              <a:avLst/>
            </a:prstGeom>
            <a:solidFill>
              <a:schemeClr val="accent2"/>
            </a:solidFill>
            <a:ln w="508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>
                <a:defRPr sz="2800"/>
              </a:lvl1pPr>
            </a:lstStyle>
            <a:p>
              <a:pPr/>
              <a:r>
                <a:t>Characteristic</a:t>
              </a:r>
            </a:p>
          </p:txBody>
        </p:sp>
        <p:sp>
          <p:nvSpPr>
            <p:cNvPr id="219" name="TextBox 38"/>
            <p:cNvSpPr/>
            <p:nvPr/>
          </p:nvSpPr>
          <p:spPr>
            <a:xfrm>
              <a:off x="6986081" y="1969437"/>
              <a:ext cx="2491854" cy="1688252"/>
            </a:xfrm>
            <a:prstGeom prst="rect">
              <a:avLst/>
            </a:prstGeom>
            <a:solidFill>
              <a:schemeClr val="accent2"/>
            </a:solidFill>
            <a:ln w="508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>
                <a:defRPr sz="2800"/>
              </a:lvl1pPr>
            </a:lstStyle>
            <a:p>
              <a:pPr/>
              <a:r>
                <a:t>Characteristic</a:t>
              </a:r>
            </a:p>
          </p:txBody>
        </p:sp>
        <p:sp>
          <p:nvSpPr>
            <p:cNvPr id="220" name="TextBox 38"/>
            <p:cNvSpPr/>
            <p:nvPr/>
          </p:nvSpPr>
          <p:spPr>
            <a:xfrm>
              <a:off x="0" y="1969437"/>
              <a:ext cx="2491854" cy="1688252"/>
            </a:xfrm>
            <a:prstGeom prst="rect">
              <a:avLst/>
            </a:prstGeom>
            <a:solidFill>
              <a:schemeClr val="accent2"/>
            </a:solidFill>
            <a:ln w="508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>
                <a:defRPr sz="2800"/>
              </a:lvl1pPr>
            </a:lstStyle>
            <a:p>
              <a:pPr/>
              <a:r>
                <a:t>Characteristic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8768459" y="5692102"/>
            <a:ext cx="8256082" cy="3205572"/>
            <a:chOff x="618897" y="0"/>
            <a:chExt cx="8256081" cy="3205571"/>
          </a:xfrm>
        </p:grpSpPr>
        <p:sp>
          <p:nvSpPr>
            <p:cNvPr id="222" name="TextBox 40"/>
            <p:cNvSpPr/>
            <p:nvPr/>
          </p:nvSpPr>
          <p:spPr>
            <a:xfrm>
              <a:off x="618897" y="0"/>
              <a:ext cx="1270001" cy="1270001"/>
            </a:xfrm>
            <a:prstGeom prst="line">
              <a:avLst/>
            </a:prstGeom>
            <a:solidFill>
              <a:schemeClr val="accent1"/>
            </a:solidFill>
            <a:ln w="508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value</a:t>
              </a:r>
            </a:p>
          </p:txBody>
        </p:sp>
        <p:sp>
          <p:nvSpPr>
            <p:cNvPr id="223" name="TextBox 40"/>
            <p:cNvSpPr/>
            <p:nvPr/>
          </p:nvSpPr>
          <p:spPr>
            <a:xfrm>
              <a:off x="7604978" y="0"/>
              <a:ext cx="1270001" cy="1270000"/>
            </a:xfrm>
            <a:prstGeom prst="line">
              <a:avLst/>
            </a:prstGeom>
            <a:solidFill>
              <a:schemeClr val="accent1"/>
            </a:solidFill>
            <a:ln w="508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value</a:t>
              </a:r>
            </a:p>
          </p:txBody>
        </p:sp>
        <p:sp>
          <p:nvSpPr>
            <p:cNvPr id="224" name="TextBox 40"/>
            <p:cNvSpPr/>
            <p:nvPr/>
          </p:nvSpPr>
          <p:spPr>
            <a:xfrm>
              <a:off x="7604978" y="1935571"/>
              <a:ext cx="1270001" cy="1270001"/>
            </a:xfrm>
            <a:prstGeom prst="line">
              <a:avLst/>
            </a:prstGeom>
            <a:solidFill>
              <a:schemeClr val="accent1"/>
            </a:solidFill>
            <a:ln w="508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value</a:t>
              </a:r>
            </a:p>
          </p:txBody>
        </p:sp>
        <p:sp>
          <p:nvSpPr>
            <p:cNvPr id="225" name="TextBox 40"/>
            <p:cNvSpPr/>
            <p:nvPr/>
          </p:nvSpPr>
          <p:spPr>
            <a:xfrm>
              <a:off x="618897" y="1935571"/>
              <a:ext cx="1270001" cy="1270001"/>
            </a:xfrm>
            <a:prstGeom prst="line">
              <a:avLst/>
            </a:prstGeom>
            <a:solidFill>
              <a:schemeClr val="accent1"/>
            </a:solidFill>
            <a:ln w="508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value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19381709" y="3432529"/>
            <a:ext cx="2069165" cy="4052189"/>
            <a:chOff x="0" y="0"/>
            <a:chExt cx="2069163" cy="4052188"/>
          </a:xfrm>
        </p:grpSpPr>
        <p:sp>
          <p:nvSpPr>
            <p:cNvPr id="227" name="TextBox 38"/>
            <p:cNvSpPr/>
            <p:nvPr/>
          </p:nvSpPr>
          <p:spPr>
            <a:xfrm>
              <a:off x="0" y="0"/>
              <a:ext cx="2069164" cy="4052189"/>
            </a:xfrm>
            <a:prstGeom prst="rect">
              <a:avLst/>
            </a:prstGeom>
            <a:solidFill>
              <a:schemeClr val="accent1"/>
            </a:solidFill>
            <a:ln w="50800" cap="flat">
              <a:solidFill>
                <a:schemeClr val="accent1">
                  <a:satOff val="-3547"/>
                  <a:lumOff val="-10352"/>
                </a:scheme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Value</a:t>
              </a:r>
            </a:p>
          </p:txBody>
        </p:sp>
        <p:sp>
          <p:nvSpPr>
            <p:cNvPr id="228" name="TextBox 51"/>
            <p:cNvSpPr txBox="1"/>
            <p:nvPr/>
          </p:nvSpPr>
          <p:spPr>
            <a:xfrm>
              <a:off x="361002" y="2891589"/>
              <a:ext cx="1347160" cy="691571"/>
            </a:xfrm>
            <a:prstGeom prst="rect">
              <a:avLst/>
            </a:prstGeom>
            <a:solidFill>
              <a:schemeClr val="accent4"/>
            </a:solidFill>
            <a:ln w="50800" cap="flat">
              <a:solidFill>
                <a:schemeClr val="accent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spAutoFit/>
            </a:bodyPr>
            <a:lstStyle>
              <a:lvl1pPr algn="ctr"/>
            </a:lstStyle>
            <a:p>
              <a:pPr/>
              <a:r>
                <a:t>read</a:t>
              </a:r>
            </a:p>
          </p:txBody>
        </p:sp>
        <p:sp>
          <p:nvSpPr>
            <p:cNvPr id="229" name="TextBox 52"/>
            <p:cNvSpPr txBox="1"/>
            <p:nvPr/>
          </p:nvSpPr>
          <p:spPr>
            <a:xfrm>
              <a:off x="361002" y="1880946"/>
              <a:ext cx="1347160" cy="691571"/>
            </a:xfrm>
            <a:prstGeom prst="rect">
              <a:avLst/>
            </a:prstGeom>
            <a:solidFill>
              <a:schemeClr val="accent4"/>
            </a:solidFill>
            <a:ln w="50800" cap="flat">
              <a:solidFill>
                <a:schemeClr val="accent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spAutoFit/>
            </a:bodyPr>
            <a:lstStyle>
              <a:lvl1pPr algn="ctr"/>
            </a:lstStyle>
            <a:p>
              <a:pPr/>
              <a:r>
                <a:t>write</a:t>
              </a:r>
            </a:p>
          </p:txBody>
        </p:sp>
        <p:sp>
          <p:nvSpPr>
            <p:cNvPr id="230" name="TextBox 53"/>
            <p:cNvSpPr txBox="1"/>
            <p:nvPr/>
          </p:nvSpPr>
          <p:spPr>
            <a:xfrm>
              <a:off x="367352" y="870302"/>
              <a:ext cx="1334460" cy="691572"/>
            </a:xfrm>
            <a:prstGeom prst="rect">
              <a:avLst/>
            </a:prstGeom>
            <a:solidFill>
              <a:schemeClr val="accent4"/>
            </a:solidFill>
            <a:ln w="50800" cap="flat">
              <a:solidFill>
                <a:schemeClr val="accent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/>
            </a:lstStyle>
            <a:p>
              <a:pPr/>
              <a:r>
                <a:t>notify</a:t>
              </a:r>
            </a:p>
          </p:txBody>
        </p:sp>
      </p:grpSp>
      <p:sp>
        <p:nvSpPr>
          <p:cNvPr id="232" name="Прямая со стрелкой 10"/>
          <p:cNvSpPr/>
          <p:nvPr/>
        </p:nvSpPr>
        <p:spPr>
          <a:xfrm flipV="1">
            <a:off x="16377166" y="3730046"/>
            <a:ext cx="2977466" cy="2157438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33" name="Прямая со стрелкой 10"/>
          <p:cNvSpPr/>
          <p:nvPr/>
        </p:nvSpPr>
        <p:spPr>
          <a:xfrm flipH="1" flipV="1">
            <a:off x="4761132" y="6090683"/>
            <a:ext cx="3018135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34" name="Прямая со стрелкой 10"/>
          <p:cNvSpPr/>
          <p:nvPr/>
        </p:nvSpPr>
        <p:spPr>
          <a:xfrm flipH="1">
            <a:off x="4760724" y="5214383"/>
            <a:ext cx="2370843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35" name="TextBox 38"/>
          <p:cNvSpPr/>
          <p:nvPr/>
        </p:nvSpPr>
        <p:spPr>
          <a:xfrm>
            <a:off x="2239332" y="4789032"/>
            <a:ext cx="2491854" cy="168825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accent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/>
          <a:lstStyle>
            <a:lvl1pPr algn="ctr">
              <a:defRPr sz="2800"/>
            </a:lvl1pPr>
          </a:lstStyle>
          <a:p>
            <a:pPr/>
            <a:r>
              <a:t>UUID</a:t>
            </a:r>
          </a:p>
        </p:txBody>
      </p:sp>
      <p:sp>
        <p:nvSpPr>
          <p:cNvPr id="236" name="TextBox 58"/>
          <p:cNvSpPr txBox="1"/>
          <p:nvPr/>
        </p:nvSpPr>
        <p:spPr>
          <a:xfrm>
            <a:off x="5836512" y="9551568"/>
            <a:ext cx="12848114" cy="11995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16-bit: 0000</a:t>
            </a:r>
            <a:r>
              <a:rPr>
                <a:solidFill>
                  <a:schemeClr val="accent2"/>
                </a:solidFill>
              </a:rPr>
              <a:t>180F</a:t>
            </a:r>
            <a:r>
              <a:t>-0000-1000-8000-00805F9B34FB – </a:t>
            </a:r>
            <a:r>
              <a:rPr>
                <a:solidFill>
                  <a:schemeClr val="accent2"/>
                </a:solidFill>
              </a:rPr>
              <a:t>Battery Service</a:t>
            </a:r>
          </a:p>
          <a:p>
            <a:pPr/>
            <a:r>
              <a:t>128-bit: 0BD51666-E7CB-469B-8E4D-2742F1BA77CC</a:t>
            </a:r>
          </a:p>
        </p:txBody>
      </p:sp>
      <p:sp>
        <p:nvSpPr>
          <p:cNvPr id="237" name="17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17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6"/>
      <p:bldP build="whole" bldLvl="1" animBg="1" rev="0" advAuto="0" spid="211" grpId="1"/>
      <p:bldP build="whole" bldLvl="1" animBg="1" rev="0" advAuto="0" spid="234" grpId="7"/>
      <p:bldP build="whole" bldLvl="1" animBg="1" rev="0" advAuto="0" spid="232" grpId="5"/>
      <p:bldP build="whole" bldLvl="1" animBg="1" rev="0" advAuto="0" spid="221" grpId="3"/>
      <p:bldP build="whole" bldLvl="1" animBg="1" rev="0" advAuto="0" spid="216" grpId="2"/>
      <p:bldP build="whole" bldLvl="1" animBg="1" rev="0" advAuto="0" spid="235" grpId="9"/>
      <p:bldP build="whole" bldLvl="1" animBg="1" rev="0" advAuto="0" spid="236" grpId="10"/>
      <p:bldP build="whole" bldLvl="1" animBg="1" rev="0" advAuto="0" spid="233" grpId="8"/>
      <p:bldP build="whole" bldLvl="1" animBg="1" rev="0" advAuto="0" spid="226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6456" y="4776304"/>
            <a:ext cx="4165132" cy="301972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Box 38"/>
          <p:cNvSpPr/>
          <p:nvPr/>
        </p:nvSpPr>
        <p:spPr>
          <a:xfrm>
            <a:off x="6042592" y="3076387"/>
            <a:ext cx="5451734" cy="6419259"/>
          </a:xfrm>
          <a:prstGeom prst="rect">
            <a:avLst/>
          </a:prstGeom>
          <a:solidFill>
            <a:schemeClr val="accent4"/>
          </a:solidFill>
          <a:ln w="50800">
            <a:solidFill>
              <a:schemeClr val="accent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/>
          <a:lstStyle>
            <a:lvl1pPr algn="ctr"/>
          </a:lstStyle>
          <a:p>
            <a:pPr/>
            <a:r>
              <a:t>Profile/Device</a:t>
            </a:r>
          </a:p>
        </p:txBody>
      </p:sp>
      <p:sp>
        <p:nvSpPr>
          <p:cNvPr id="242" name="TextBox 3"/>
          <p:cNvSpPr txBox="1"/>
          <p:nvPr/>
        </p:nvSpPr>
        <p:spPr>
          <a:xfrm>
            <a:off x="9651882" y="617367"/>
            <a:ext cx="4996970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Bluetooth</a:t>
            </a:r>
          </a:p>
        </p:txBody>
      </p:sp>
      <p:sp>
        <p:nvSpPr>
          <p:cNvPr id="243" name="TextBox 6"/>
          <p:cNvSpPr txBox="1"/>
          <p:nvPr/>
        </p:nvSpPr>
        <p:spPr>
          <a:xfrm>
            <a:off x="10009475" y="1553032"/>
            <a:ext cx="4502187" cy="11995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/>
            </a:pPr>
            <a:r>
              <a:t>B</a:t>
            </a:r>
            <a:r>
              <a:rPr b="0"/>
              <a:t>luetooth </a:t>
            </a:r>
            <a:r>
              <a:t>L</a:t>
            </a:r>
            <a:r>
              <a:rPr b="0"/>
              <a:t>ow </a:t>
            </a:r>
            <a:r>
              <a:t>E</a:t>
            </a:r>
            <a:r>
              <a:rPr b="0"/>
              <a:t>nergy (BLE)</a:t>
            </a:r>
          </a:p>
        </p:txBody>
      </p:sp>
      <p:sp>
        <p:nvSpPr>
          <p:cNvPr id="244" name="Group"/>
          <p:cNvSpPr/>
          <p:nvPr/>
        </p:nvSpPr>
        <p:spPr>
          <a:xfrm>
            <a:off x="6695875" y="4072375"/>
            <a:ext cx="4145169" cy="4993433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accent6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/>
          <a:lstStyle>
            <a:lvl1pPr algn="ctr"/>
          </a:lstStyle>
          <a:p>
            <a:pPr/>
            <a:r>
              <a:t>Service</a:t>
            </a:r>
          </a:p>
        </p:txBody>
      </p:sp>
      <p:grpSp>
        <p:nvGrpSpPr>
          <p:cNvPr id="247" name="Group"/>
          <p:cNvGrpSpPr/>
          <p:nvPr/>
        </p:nvGrpSpPr>
        <p:grpSpPr>
          <a:xfrm>
            <a:off x="7522532" y="4927794"/>
            <a:ext cx="2491854" cy="3657690"/>
            <a:chOff x="0" y="0"/>
            <a:chExt cx="2491853" cy="3657688"/>
          </a:xfrm>
        </p:grpSpPr>
        <p:sp>
          <p:nvSpPr>
            <p:cNvPr id="245" name="TextBox 38"/>
            <p:cNvSpPr/>
            <p:nvPr/>
          </p:nvSpPr>
          <p:spPr>
            <a:xfrm>
              <a:off x="0" y="0"/>
              <a:ext cx="2491854" cy="1688251"/>
            </a:xfrm>
            <a:prstGeom prst="rect">
              <a:avLst/>
            </a:prstGeom>
            <a:solidFill>
              <a:schemeClr val="accent2"/>
            </a:solidFill>
            <a:ln w="508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>
                <a:defRPr sz="2800"/>
              </a:lvl1pPr>
            </a:lstStyle>
            <a:p>
              <a:pPr/>
              <a:r>
                <a:t>Characteristic</a:t>
              </a:r>
            </a:p>
          </p:txBody>
        </p:sp>
        <p:sp>
          <p:nvSpPr>
            <p:cNvPr id="246" name="TextBox 38"/>
            <p:cNvSpPr/>
            <p:nvPr/>
          </p:nvSpPr>
          <p:spPr>
            <a:xfrm>
              <a:off x="0" y="1969437"/>
              <a:ext cx="2491854" cy="1688252"/>
            </a:xfrm>
            <a:prstGeom prst="rect">
              <a:avLst/>
            </a:prstGeom>
            <a:solidFill>
              <a:schemeClr val="accent2"/>
            </a:solidFill>
            <a:ln w="508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>
                <a:defRPr sz="2800"/>
              </a:lvl1pPr>
            </a:lstStyle>
            <a:p>
              <a:pPr/>
              <a:r>
                <a:t>Characteristic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8768459" y="5692102"/>
            <a:ext cx="1270001" cy="3205572"/>
            <a:chOff x="618897" y="0"/>
            <a:chExt cx="1270000" cy="3205571"/>
          </a:xfrm>
        </p:grpSpPr>
        <p:sp>
          <p:nvSpPr>
            <p:cNvPr id="248" name="TextBox 40"/>
            <p:cNvSpPr/>
            <p:nvPr/>
          </p:nvSpPr>
          <p:spPr>
            <a:xfrm>
              <a:off x="618897" y="0"/>
              <a:ext cx="1270001" cy="1270000"/>
            </a:xfrm>
            <a:prstGeom prst="line">
              <a:avLst/>
            </a:prstGeom>
            <a:solidFill>
              <a:schemeClr val="accent1"/>
            </a:solidFill>
            <a:ln w="508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value</a:t>
              </a:r>
            </a:p>
          </p:txBody>
        </p:sp>
        <p:sp>
          <p:nvSpPr>
            <p:cNvPr id="249" name="TextBox 40"/>
            <p:cNvSpPr/>
            <p:nvPr/>
          </p:nvSpPr>
          <p:spPr>
            <a:xfrm>
              <a:off x="618897" y="1935571"/>
              <a:ext cx="1270001" cy="1270001"/>
            </a:xfrm>
            <a:prstGeom prst="line">
              <a:avLst/>
            </a:prstGeom>
            <a:solidFill>
              <a:schemeClr val="accent1"/>
            </a:solidFill>
            <a:ln w="508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value</a:t>
              </a:r>
            </a:p>
          </p:txBody>
        </p:sp>
      </p:grpSp>
      <p:grpSp>
        <p:nvGrpSpPr>
          <p:cNvPr id="259" name="Group"/>
          <p:cNvGrpSpPr/>
          <p:nvPr/>
        </p:nvGrpSpPr>
        <p:grpSpPr>
          <a:xfrm>
            <a:off x="13052992" y="3076387"/>
            <a:ext cx="5451734" cy="6419259"/>
            <a:chOff x="0" y="0"/>
            <a:chExt cx="5451733" cy="6419257"/>
          </a:xfrm>
        </p:grpSpPr>
        <p:sp>
          <p:nvSpPr>
            <p:cNvPr id="251" name="TextBox 38"/>
            <p:cNvSpPr/>
            <p:nvPr/>
          </p:nvSpPr>
          <p:spPr>
            <a:xfrm>
              <a:off x="0" y="0"/>
              <a:ext cx="5451734" cy="6419258"/>
            </a:xfrm>
            <a:prstGeom prst="rect">
              <a:avLst/>
            </a:prstGeom>
            <a:solidFill>
              <a:schemeClr val="accent4"/>
            </a:solidFill>
            <a:ln w="50800" cap="flat">
              <a:solidFill>
                <a:schemeClr val="accent4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/>
            </a:lstStyle>
            <a:p>
              <a:pPr/>
              <a:r>
                <a:t>Server</a:t>
              </a:r>
            </a:p>
          </p:txBody>
        </p:sp>
        <p:sp>
          <p:nvSpPr>
            <p:cNvPr id="252" name="Group"/>
            <p:cNvSpPr/>
            <p:nvPr/>
          </p:nvSpPr>
          <p:spPr>
            <a:xfrm>
              <a:off x="653282" y="995987"/>
              <a:ext cx="4145169" cy="4993433"/>
            </a:xfrm>
            <a:prstGeom prst="rect">
              <a:avLst/>
            </a:prstGeom>
            <a:solidFill>
              <a:schemeClr val="accent6"/>
            </a:solidFill>
            <a:ln w="50800" cap="flat">
              <a:solidFill>
                <a:schemeClr val="accent6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/>
            </a:lstStyle>
            <a:p>
              <a:pPr/>
              <a:r>
                <a:t>Service</a:t>
              </a:r>
            </a:p>
          </p:txBody>
        </p:sp>
        <p:grpSp>
          <p:nvGrpSpPr>
            <p:cNvPr id="255" name="Group"/>
            <p:cNvGrpSpPr/>
            <p:nvPr/>
          </p:nvGrpSpPr>
          <p:grpSpPr>
            <a:xfrm>
              <a:off x="1479940" y="1851406"/>
              <a:ext cx="2491854" cy="3657690"/>
              <a:chOff x="0" y="0"/>
              <a:chExt cx="2491853" cy="3657688"/>
            </a:xfrm>
          </p:grpSpPr>
          <p:sp>
            <p:nvSpPr>
              <p:cNvPr id="253" name="TextBox 38"/>
              <p:cNvSpPr/>
              <p:nvPr/>
            </p:nvSpPr>
            <p:spPr>
              <a:xfrm>
                <a:off x="0" y="0"/>
                <a:ext cx="2491854" cy="1688251"/>
              </a:xfrm>
              <a:prstGeom prst="rect">
                <a:avLst/>
              </a:prstGeom>
              <a:solidFill>
                <a:schemeClr val="accent2"/>
              </a:solidFill>
              <a:ln w="50800" cap="flat">
                <a:solidFill>
                  <a:schemeClr val="accent2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7" tIns="91437" rIns="91437" bIns="91437" numCol="1" anchor="t">
                <a:noAutofit/>
              </a:bodyPr>
              <a:lstStyle>
                <a:lvl1pPr algn="ctr">
                  <a:defRPr sz="2800"/>
                </a:lvl1pPr>
              </a:lstStyle>
              <a:p>
                <a:pPr/>
                <a:r>
                  <a:t>API</a:t>
                </a:r>
              </a:p>
            </p:txBody>
          </p:sp>
          <p:sp>
            <p:nvSpPr>
              <p:cNvPr id="254" name="TextBox 38"/>
              <p:cNvSpPr/>
              <p:nvPr/>
            </p:nvSpPr>
            <p:spPr>
              <a:xfrm>
                <a:off x="0" y="1969437"/>
                <a:ext cx="2491854" cy="1688252"/>
              </a:xfrm>
              <a:prstGeom prst="rect">
                <a:avLst/>
              </a:prstGeom>
              <a:solidFill>
                <a:schemeClr val="accent2"/>
              </a:solidFill>
              <a:ln w="50800" cap="flat">
                <a:solidFill>
                  <a:schemeClr val="accent2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7" tIns="91437" rIns="91437" bIns="91437" numCol="1" anchor="t">
                <a:noAutofit/>
              </a:bodyPr>
              <a:lstStyle>
                <a:lvl1pPr algn="ctr">
                  <a:defRPr sz="2800"/>
                </a:lvl1pPr>
              </a:lstStyle>
              <a:p>
                <a:pPr/>
                <a:r>
                  <a:t>API</a:t>
                </a:r>
              </a:p>
            </p:txBody>
          </p:sp>
        </p:grpSp>
        <p:grpSp>
          <p:nvGrpSpPr>
            <p:cNvPr id="258" name="Group"/>
            <p:cNvGrpSpPr/>
            <p:nvPr/>
          </p:nvGrpSpPr>
          <p:grpSpPr>
            <a:xfrm>
              <a:off x="2725866" y="2615714"/>
              <a:ext cx="1270001" cy="3205572"/>
              <a:chOff x="618897" y="0"/>
              <a:chExt cx="1270000" cy="3205571"/>
            </a:xfrm>
          </p:grpSpPr>
          <p:sp>
            <p:nvSpPr>
              <p:cNvPr id="256" name="TextBox 40"/>
              <p:cNvSpPr/>
              <p:nvPr/>
            </p:nvSpPr>
            <p:spPr>
              <a:xfrm>
                <a:off x="618897" y="0"/>
                <a:ext cx="1270001" cy="1270000"/>
              </a:xfrm>
              <a:prstGeom prst="line">
                <a:avLst/>
              </a:prstGeom>
              <a:solidFill>
                <a:schemeClr val="accent1"/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437" tIns="91437" rIns="91437" bIns="91437" numCol="1" anchor="t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value</a:t>
                </a:r>
              </a:p>
            </p:txBody>
          </p:sp>
          <p:sp>
            <p:nvSpPr>
              <p:cNvPr id="257" name="TextBox 40"/>
              <p:cNvSpPr/>
              <p:nvPr/>
            </p:nvSpPr>
            <p:spPr>
              <a:xfrm>
                <a:off x="618897" y="1935571"/>
                <a:ext cx="1270001" cy="1270001"/>
              </a:xfrm>
              <a:prstGeom prst="line">
                <a:avLst/>
              </a:prstGeom>
              <a:solidFill>
                <a:schemeClr val="accent1"/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437" tIns="91437" rIns="91437" bIns="91437" numCol="1" anchor="t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value</a:t>
                </a:r>
              </a:p>
            </p:txBody>
          </p:sp>
        </p:grpSp>
      </p:grpSp>
      <p:grpSp>
        <p:nvGrpSpPr>
          <p:cNvPr id="262" name="Группа 1"/>
          <p:cNvGrpSpPr/>
          <p:nvPr/>
        </p:nvGrpSpPr>
        <p:grpSpPr>
          <a:xfrm>
            <a:off x="999732" y="5501504"/>
            <a:ext cx="22521673" cy="2135175"/>
            <a:chOff x="0" y="0"/>
            <a:chExt cx="22521671" cy="2135173"/>
          </a:xfrm>
        </p:grpSpPr>
        <p:sp>
          <p:nvSpPr>
            <p:cNvPr id="260" name="TextBox 37"/>
            <p:cNvSpPr txBox="1"/>
            <p:nvPr/>
          </p:nvSpPr>
          <p:spPr>
            <a:xfrm>
              <a:off x="0" y="2"/>
              <a:ext cx="4740177" cy="21351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>
                <a:defRPr sz="12000"/>
              </a:lvl1pPr>
            </a:lstStyle>
            <a:p>
              <a:pPr/>
              <a:r>
                <a:t>Client</a:t>
              </a:r>
            </a:p>
          </p:txBody>
        </p:sp>
        <p:sp>
          <p:nvSpPr>
            <p:cNvPr id="261" name="TextBox 39"/>
            <p:cNvSpPr txBox="1"/>
            <p:nvPr/>
          </p:nvSpPr>
          <p:spPr>
            <a:xfrm>
              <a:off x="17279813" y="0"/>
              <a:ext cx="5241859" cy="21351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t">
              <a:noAutofit/>
            </a:bodyPr>
            <a:lstStyle>
              <a:lvl1pPr algn="ctr">
                <a:defRPr sz="12000"/>
              </a:lvl1pPr>
            </a:lstStyle>
            <a:p>
              <a:pPr/>
              <a:r>
                <a:t>Server</a:t>
              </a:r>
            </a:p>
          </p:txBody>
        </p:sp>
      </p:grpSp>
      <p:sp>
        <p:nvSpPr>
          <p:cNvPr id="263" name="18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18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3"/>
      <p:bldP build="whole" bldLvl="1" animBg="1" rev="0" advAuto="0" spid="259" grpId="2"/>
      <p:bldP build="whole" bldLvl="1" animBg="1" rev="0" advAuto="0" spid="24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Box 2"/>
          <p:cNvSpPr txBox="1"/>
          <p:nvPr/>
        </p:nvSpPr>
        <p:spPr>
          <a:xfrm>
            <a:off x="299882" y="1748561"/>
            <a:ext cx="23700970" cy="69879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device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</a:t>
            </a:r>
            <a:r>
              <a:t>await</a:t>
            </a:r>
            <a:r>
              <a:rPr>
                <a:solidFill>
                  <a:srgbClr val="333333"/>
                </a:solidFill>
              </a:rPr>
              <a:t> navigator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333333"/>
                </a:solidFill>
              </a:rPr>
              <a:t>bluetooth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requestDevice</a:t>
            </a:r>
            <a:r>
              <a:rPr>
                <a:solidFill>
                  <a:srgbClr val="5F6364"/>
                </a:solidFill>
              </a:rPr>
              <a:t>({</a:t>
            </a:r>
            <a:r>
              <a:rPr>
                <a:solidFill>
                  <a:srgbClr val="333333"/>
                </a:solidFill>
              </a:rPr>
              <a:t> filters</a:t>
            </a:r>
            <a:r>
              <a:rPr>
                <a:solidFill>
                  <a:srgbClr val="A67F59"/>
                </a:solidFill>
              </a:rPr>
              <a:t>: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5F6364"/>
                </a:solidFill>
              </a:rPr>
              <a:t>[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5F6364"/>
                </a:solidFill>
              </a:rPr>
              <a:t>{</a:t>
            </a:r>
            <a:r>
              <a:rPr>
                <a:solidFill>
                  <a:srgbClr val="333333"/>
                </a:solidFill>
              </a:rPr>
              <a:t> namePrefix</a:t>
            </a:r>
            <a:r>
              <a:rPr>
                <a:solidFill>
                  <a:srgbClr val="A67F59"/>
                </a:solidFill>
              </a:rPr>
              <a:t>: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2F9C0A"/>
                </a:solidFill>
              </a:rPr>
              <a:t>‘name</a:t>
            </a:r>
            <a:r>
              <a:rPr>
                <a:solidFill>
                  <a:srgbClr val="2F9C0A"/>
                </a:solidFill>
              </a:rPr>
              <a:t>' </a:t>
            </a:r>
            <a:r>
              <a:rPr>
                <a:solidFill>
                  <a:srgbClr val="5F6364"/>
                </a:solidFill>
              </a:rPr>
              <a:t>}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5F6364"/>
                </a:solidFill>
              </a:rPr>
              <a:t>],</a:t>
            </a:r>
            <a:r>
              <a:rPr>
                <a:solidFill>
                  <a:srgbClr val="333333"/>
                </a:solidFill>
              </a:rPr>
              <a:t> optionalServices</a:t>
            </a:r>
            <a:r>
              <a:rPr>
                <a:solidFill>
                  <a:srgbClr val="A67F59"/>
                </a:solidFill>
              </a:rPr>
              <a:t>: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5F6364"/>
                </a:solidFill>
              </a:rPr>
              <a:t>[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C92C2C"/>
                </a:solidFill>
              </a:rPr>
              <a:t>0xff0f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5F6364"/>
                </a:solidFill>
              </a:rPr>
              <a:t>]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5F6364"/>
                </a:solidFill>
              </a:rPr>
              <a:t>});</a:t>
            </a:r>
            <a:endParaRPr>
              <a:solidFill>
                <a:srgbClr val="5F6364"/>
              </a:solidFill>
            </a:endParaRPr>
          </a:p>
          <a:p>
            <a:pPr>
              <a:defRPr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service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</a:t>
            </a:r>
            <a:r>
              <a:t>await</a:t>
            </a:r>
            <a:r>
              <a:rPr>
                <a:solidFill>
                  <a:srgbClr val="333333"/>
                </a:solidFill>
              </a:rPr>
              <a:t> device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getPrimaryService</a:t>
            </a:r>
            <a:r>
              <a:rPr>
                <a:solidFill>
                  <a:srgbClr val="5F6364"/>
                </a:solidFill>
              </a:rPr>
              <a:t>(</a:t>
            </a:r>
            <a:r>
              <a:rPr>
                <a:solidFill>
                  <a:srgbClr val="C92C2C"/>
                </a:solidFill>
              </a:rPr>
              <a:t>0xff0f</a:t>
            </a:r>
            <a:r>
              <a:rPr>
                <a:solidFill>
                  <a:srgbClr val="5F6364"/>
                </a:solidFill>
              </a:rPr>
              <a:t>);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characteristic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</a:t>
            </a:r>
            <a:r>
              <a:t>await</a:t>
            </a:r>
            <a:r>
              <a:rPr>
                <a:solidFill>
                  <a:srgbClr val="333333"/>
                </a:solidFill>
              </a:rPr>
              <a:t> service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getCharacteristic</a:t>
            </a:r>
            <a:r>
              <a:rPr>
                <a:solidFill>
                  <a:srgbClr val="5F6364"/>
                </a:solidFill>
              </a:rPr>
              <a:t>(</a:t>
            </a:r>
            <a:r>
              <a:rPr>
                <a:solidFill>
                  <a:srgbClr val="C92C2C"/>
                </a:solidFill>
              </a:rPr>
              <a:t>0xfffc</a:t>
            </a:r>
            <a:r>
              <a:rPr>
                <a:solidFill>
                  <a:srgbClr val="5F6364"/>
                </a:solidFill>
              </a:rPr>
              <a:t>);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value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</a:t>
            </a:r>
            <a:r>
              <a:t>await</a:t>
            </a:r>
            <a:r>
              <a:rPr>
                <a:solidFill>
                  <a:srgbClr val="333333"/>
                </a:solidFill>
              </a:rPr>
              <a:t> characteristic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readValue</a:t>
            </a:r>
            <a:r>
              <a:rPr>
                <a:solidFill>
                  <a:srgbClr val="5F6364"/>
                </a:solidFill>
              </a:rPr>
              <a:t>()</a:t>
            </a:r>
            <a:r>
              <a:rPr>
                <a:solidFill>
                  <a:srgbClr val="5F6364"/>
                </a:solidFill>
              </a:rPr>
              <a:t>; </a:t>
            </a:r>
            <a:r>
              <a:rPr>
                <a:solidFill>
                  <a:srgbClr val="BABABA"/>
                </a:solidFill>
              </a:rPr>
              <a:t>// uint8Array</a:t>
            </a:r>
            <a:endParaRPr>
              <a:solidFill>
                <a:srgbClr val="BABABA"/>
              </a:solidFill>
            </a:endParaRPr>
          </a:p>
          <a:p>
            <a:pPr>
              <a:defRPr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characteristic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writeValue</a:t>
            </a:r>
            <a:r>
              <a:rPr>
                <a:solidFill>
                  <a:srgbClr val="5F6364"/>
                </a:solidFill>
              </a:rPr>
              <a:t>(</a:t>
            </a:r>
            <a:r>
              <a:t> </a:t>
            </a:r>
            <a:r>
              <a:rPr>
                <a:solidFill>
                  <a:srgbClr val="0E82A9"/>
                </a:solidFill>
              </a:rPr>
              <a:t>new</a:t>
            </a:r>
            <a:r>
              <a:t> </a:t>
            </a:r>
            <a:r>
              <a:rPr>
                <a:solidFill>
                  <a:srgbClr val="0E82A9"/>
                </a:solidFill>
              </a:rPr>
              <a:t>Uint8Array</a:t>
            </a:r>
            <a:r>
              <a:rPr>
                <a:solidFill>
                  <a:srgbClr val="5F6364"/>
                </a:solidFill>
              </a:rPr>
              <a:t>([</a:t>
            </a:r>
            <a:r>
              <a:rPr>
                <a:solidFill>
                  <a:srgbClr val="5F6364"/>
                </a:solidFill>
              </a:rPr>
              <a:t>…</a:t>
            </a:r>
            <a:r>
              <a:rPr>
                <a:solidFill>
                  <a:srgbClr val="5F6364"/>
                </a:solidFill>
              </a:rPr>
              <a:t>])</a:t>
            </a:r>
            <a:r>
              <a:t> </a:t>
            </a:r>
            <a:r>
              <a:rPr>
                <a:solidFill>
                  <a:srgbClr val="5F6364"/>
                </a:solidFill>
              </a:rPr>
              <a:t>);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characteristic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addEventListener</a:t>
            </a:r>
            <a:r>
              <a:rPr>
                <a:solidFill>
                  <a:srgbClr val="5F6364"/>
                </a:solidFill>
              </a:rPr>
              <a:t>(</a:t>
            </a:r>
            <a:r>
              <a:t> </a:t>
            </a:r>
            <a:r>
              <a:rPr>
                <a:solidFill>
                  <a:srgbClr val="2F9C0A"/>
                </a:solidFill>
              </a:rPr>
              <a:t>'characteristicvaluechanged'</a:t>
            </a:r>
            <a:r>
              <a:rPr>
                <a:solidFill>
                  <a:srgbClr val="5F6364"/>
                </a:solidFill>
              </a:rPr>
              <a:t>,</a:t>
            </a:r>
            <a:r>
              <a:t> e </a:t>
            </a:r>
            <a:r>
              <a:rPr>
                <a:solidFill>
                  <a:srgbClr val="A67F59"/>
                </a:solidFill>
              </a:rPr>
              <a:t>=&gt;</a:t>
            </a:r>
            <a:r>
              <a:t> </a:t>
            </a:r>
            <a:r>
              <a:rPr>
                <a:solidFill>
                  <a:srgbClr val="5F6364"/>
                </a:solidFill>
              </a:rPr>
              <a:t>{</a:t>
            </a:r>
            <a:r>
              <a:rPr>
                <a:solidFill>
                  <a:srgbClr val="5F6364"/>
                </a:solidFill>
              </a:rPr>
              <a:t> </a:t>
            </a:r>
            <a:r>
              <a:rPr>
                <a:solidFill>
                  <a:srgbClr val="BABABA"/>
                </a:solidFill>
              </a:rPr>
              <a:t>/* e.target.value */</a:t>
            </a:r>
            <a:r>
              <a:t>} </a:t>
            </a:r>
            <a:r>
              <a:rPr>
                <a:solidFill>
                  <a:srgbClr val="5F6364"/>
                </a:solidFill>
              </a:rPr>
              <a:t>);</a:t>
            </a:r>
            <a:endParaRPr>
              <a:solidFill>
                <a:srgbClr val="5F6364"/>
              </a:solidFill>
            </a:endParaRPr>
          </a:p>
          <a:p>
            <a:pPr>
              <a:defRPr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characteristic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startNotifications</a:t>
            </a:r>
            <a:r>
              <a:rPr>
                <a:solidFill>
                  <a:srgbClr val="5F6364"/>
                </a:solidFill>
              </a:rPr>
              <a:t>();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/>
            <a:r>
              <a:t>chrome://bluetooth-internals</a:t>
            </a:r>
            <a:r>
              <a:t> – </a:t>
            </a:r>
            <a:r>
              <a:t>полезная  отладочная информация</a:t>
            </a:r>
          </a:p>
        </p:txBody>
      </p:sp>
      <p:sp>
        <p:nvSpPr>
          <p:cNvPr id="267" name="Прямая со стрелкой 31"/>
          <p:cNvSpPr/>
          <p:nvPr/>
        </p:nvSpPr>
        <p:spPr>
          <a:xfrm flipH="1" flipV="1">
            <a:off x="7158678" y="7340294"/>
            <a:ext cx="9820859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68" name="TextBox 33"/>
          <p:cNvSpPr txBox="1"/>
          <p:nvPr/>
        </p:nvSpPr>
        <p:spPr>
          <a:xfrm>
            <a:off x="16997759" y="6936266"/>
            <a:ext cx="6422372" cy="691572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Необходимо включить вручную</a:t>
            </a:r>
          </a:p>
        </p:txBody>
      </p:sp>
      <p:sp>
        <p:nvSpPr>
          <p:cNvPr id="269" name="Прямая со стрелкой 5"/>
          <p:cNvSpPr/>
          <p:nvPr/>
        </p:nvSpPr>
        <p:spPr>
          <a:xfrm flipV="1">
            <a:off x="22547474" y="2383940"/>
            <a:ext cx="1" cy="716972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70" name="Прямая со стрелкой 19"/>
          <p:cNvSpPr/>
          <p:nvPr/>
        </p:nvSpPr>
        <p:spPr>
          <a:xfrm flipH="1" flipV="1">
            <a:off x="11214642" y="2820248"/>
            <a:ext cx="10249851" cy="655778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71" name="Прямая со стрелкой 22"/>
          <p:cNvSpPr/>
          <p:nvPr/>
        </p:nvSpPr>
        <p:spPr>
          <a:xfrm flipH="1" flipV="1">
            <a:off x="12169582" y="3620331"/>
            <a:ext cx="9314341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72" name="Прямоугольник 25"/>
          <p:cNvSpPr/>
          <p:nvPr/>
        </p:nvSpPr>
        <p:spPr>
          <a:xfrm>
            <a:off x="21465685" y="3134894"/>
            <a:ext cx="2163579" cy="639283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UUID</a:t>
            </a:r>
          </a:p>
        </p:txBody>
      </p:sp>
      <p:sp>
        <p:nvSpPr>
          <p:cNvPr id="273" name="TextBox 17"/>
          <p:cNvSpPr txBox="1"/>
          <p:nvPr/>
        </p:nvSpPr>
        <p:spPr>
          <a:xfrm>
            <a:off x="9651882" y="617368"/>
            <a:ext cx="4996970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Bluetooth</a:t>
            </a:r>
          </a:p>
        </p:txBody>
      </p:sp>
      <p:sp>
        <p:nvSpPr>
          <p:cNvPr id="274" name="19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19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5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0"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2"/>
      <p:bldP build="whole" bldLvl="1" animBg="1" rev="0" advAuto="0" spid="271" grpId="5"/>
      <p:bldP build="whole" bldLvl="1" animBg="1" rev="0" advAuto="0" spid="270" grpId="4"/>
      <p:bldP build="whole" bldLvl="1" animBg="1" rev="0" advAuto="0" spid="269" grpId="3"/>
      <p:bldP build="whole" bldLvl="1" animBg="1" rev="0" advAuto="0" spid="268" grpId="6"/>
      <p:bldP build="p" bldLvl="5" animBg="1" rev="0" advAuto="0" spid="266" grpId="1"/>
      <p:bldP build="whole" bldLvl="1" animBg="1" rev="0" advAuto="0" spid="267" grpId="7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Заголовок 1"/>
          <p:cNvSpPr txBox="1"/>
          <p:nvPr>
            <p:ph type="ctrTitle"/>
          </p:nvPr>
        </p:nvSpPr>
        <p:spPr>
          <a:xfrm>
            <a:off x="1454725" y="1205632"/>
            <a:ext cx="19781192" cy="4775202"/>
          </a:xfrm>
          <a:prstGeom prst="rect">
            <a:avLst/>
          </a:prstGeom>
        </p:spPr>
        <p:txBody>
          <a:bodyPr/>
          <a:lstStyle/>
          <a:p>
            <a:pPr/>
            <a:r>
              <a:t>JS – Write Once Run Anywhere</a:t>
            </a:r>
          </a:p>
        </p:txBody>
      </p:sp>
      <p:sp>
        <p:nvSpPr>
          <p:cNvPr id="82" name="Подзаголовок 2"/>
          <p:cNvSpPr txBox="1"/>
          <p:nvPr>
            <p:ph type="subTitle" sz="quarter" idx="1"/>
          </p:nvPr>
        </p:nvSpPr>
        <p:spPr>
          <a:xfrm>
            <a:off x="1454726" y="6081853"/>
            <a:ext cx="18288002" cy="3311528"/>
          </a:xfrm>
          <a:prstGeom prst="rect">
            <a:avLst/>
          </a:prstGeom>
        </p:spPr>
        <p:txBody>
          <a:bodyPr/>
          <a:lstStyle/>
          <a:p>
            <a:pPr/>
            <a:r>
              <a:t>Илья Черторыльский</a:t>
            </a:r>
          </a:p>
        </p:txBody>
      </p:sp>
      <p:sp>
        <p:nvSpPr>
          <p:cNvPr id="83" name="2"/>
          <p:cNvSpPr txBox="1"/>
          <p:nvPr/>
        </p:nvSpPr>
        <p:spPr>
          <a:xfrm>
            <a:off x="23781598" y="187614"/>
            <a:ext cx="427302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Box 17"/>
          <p:cNvSpPr txBox="1"/>
          <p:nvPr/>
        </p:nvSpPr>
        <p:spPr>
          <a:xfrm>
            <a:off x="9651882" y="617367"/>
            <a:ext cx="4996970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Bluetooth</a:t>
            </a:r>
          </a:p>
        </p:txBody>
      </p:sp>
      <p:sp>
        <p:nvSpPr>
          <p:cNvPr id="278" name="navigator.bluetooth…"/>
          <p:cNvSpPr txBox="1"/>
          <p:nvPr/>
        </p:nvSpPr>
        <p:spPr>
          <a:xfrm>
            <a:off x="887378" y="883826"/>
            <a:ext cx="12601216" cy="104698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defTabSz="457200">
              <a:lnSpc>
                <a:spcPts val="4400"/>
              </a:lnSpc>
              <a:defRPr sz="22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navigator</a:t>
            </a:r>
            <a:r>
              <a:rPr>
                <a:solidFill>
                  <a:srgbClr val="000000"/>
                </a:solidFill>
              </a:rPr>
              <a:t>.</a:t>
            </a:r>
            <a:r>
              <a:t>bluetooth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.</a:t>
            </a:r>
            <a:r>
              <a:t>requestDevice</a:t>
            </a:r>
            <a:r>
              <a:rPr>
                <a:solidFill>
                  <a:srgbClr val="000000"/>
                </a:solidFill>
              </a:rPr>
              <a:t>({ </a:t>
            </a:r>
            <a:r>
              <a:rPr>
                <a:solidFill>
                  <a:srgbClr val="008000"/>
                </a:solidFill>
              </a:rPr>
              <a:t>/*...*/</a:t>
            </a:r>
            <a:r>
              <a:rPr>
                <a:solidFill>
                  <a:srgbClr val="000000"/>
                </a:solidFill>
              </a:rPr>
              <a:t> })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.</a:t>
            </a:r>
            <a:r>
              <a:rPr>
                <a:solidFill>
                  <a:srgbClr val="795E26"/>
                </a:solidFill>
              </a:rPr>
              <a:t>then</a:t>
            </a:r>
            <a:r>
              <a:rPr>
                <a:solidFill>
                  <a:srgbClr val="000000"/>
                </a:solidFill>
              </a:rPr>
              <a:t>((</a:t>
            </a:r>
            <a:r>
              <a:t>device</a:t>
            </a:r>
            <a:r>
              <a:rPr>
                <a:solidFill>
                  <a:srgbClr val="000000"/>
                </a:solidFill>
              </a:rPr>
              <a:t>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00FF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.</a:t>
            </a:r>
            <a:r>
              <a:t>#disconnect</a:t>
            </a:r>
            <a:r>
              <a:rPr>
                <a:solidFill>
                  <a:srgbClr val="000000"/>
                </a:solidFill>
              </a:rPr>
              <a:t> = ()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t>device</a:t>
            </a:r>
            <a:r>
              <a:rPr>
                <a:solidFill>
                  <a:srgbClr val="000000"/>
                </a:solidFill>
              </a:rPr>
              <a:t>.</a:t>
            </a:r>
            <a:r>
              <a:t>gatt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disconnect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0000FF"/>
                </a:solidFill>
              </a:rPr>
              <a:t>this</a:t>
            </a:r>
            <a:r>
              <a:t>.</a:t>
            </a:r>
            <a:r>
              <a:rPr>
                <a:solidFill>
                  <a:srgbClr val="001080"/>
                </a:solidFill>
              </a:rPr>
              <a:t>device</a:t>
            </a:r>
            <a:r>
              <a:t> = </a:t>
            </a:r>
            <a:r>
              <a:rPr>
                <a:solidFill>
                  <a:srgbClr val="001080"/>
                </a:solidFill>
              </a:rPr>
              <a:t>device</a:t>
            </a:r>
            <a:r>
              <a:t>;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return</a:t>
            </a:r>
            <a:r>
              <a:t> </a:t>
            </a:r>
            <a:r>
              <a:rPr>
                <a:solidFill>
                  <a:srgbClr val="001080"/>
                </a:solidFill>
              </a:rPr>
              <a:t>device</a:t>
            </a:r>
            <a:r>
              <a:t>.</a:t>
            </a:r>
            <a:r>
              <a:rPr>
                <a:solidFill>
                  <a:srgbClr val="001080"/>
                </a:solidFill>
              </a:rPr>
              <a:t>gatt</a:t>
            </a:r>
            <a:r>
              <a:t>.</a:t>
            </a:r>
            <a:r>
              <a:rPr>
                <a:solidFill>
                  <a:srgbClr val="795E26"/>
                </a:solidFill>
              </a:rPr>
              <a:t>connect</a:t>
            </a:r>
            <a:r>
              <a:t>();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})</a:t>
            </a:r>
          </a:p>
          <a:p>
            <a:pPr defTabSz="457200">
              <a:lnSpc>
                <a:spcPts val="4400"/>
              </a:lnSpc>
              <a:defRPr sz="22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.</a:t>
            </a:r>
            <a:r>
              <a:t>then</a:t>
            </a:r>
            <a:r>
              <a:rPr>
                <a:solidFill>
                  <a:srgbClr val="000000"/>
                </a:solidFill>
              </a:rPr>
              <a:t>((</a:t>
            </a:r>
            <a:r>
              <a:rPr>
                <a:solidFill>
                  <a:srgbClr val="001080"/>
                </a:solidFill>
              </a:rPr>
              <a:t>server</a:t>
            </a:r>
            <a:r>
              <a:rPr>
                <a:solidFill>
                  <a:srgbClr val="000000"/>
                </a:solidFill>
              </a:rPr>
              <a:t>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server</a:t>
            </a:r>
            <a:r>
              <a:rPr>
                <a:solidFill>
                  <a:srgbClr val="000000"/>
                </a:solidFill>
              </a:rPr>
              <a:t>.</a:t>
            </a:r>
            <a:r>
              <a:t>getPrimaryService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FF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01080"/>
                </a:solidFill>
              </a:rPr>
              <a:t>#deviceId</a:t>
            </a:r>
            <a:r>
              <a:rPr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.</a:t>
            </a:r>
            <a:r>
              <a:t>then</a:t>
            </a:r>
            <a:r>
              <a:rPr>
                <a:solidFill>
                  <a:srgbClr val="000000"/>
                </a:solidFill>
              </a:rPr>
              <a:t>((</a:t>
            </a:r>
            <a:r>
              <a:rPr>
                <a:solidFill>
                  <a:srgbClr val="001080"/>
                </a:solidFill>
              </a:rPr>
              <a:t>service</a:t>
            </a:r>
            <a:r>
              <a:rPr>
                <a:solidFill>
                  <a:srgbClr val="000000"/>
                </a:solidFill>
              </a:rPr>
              <a:t>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service</a:t>
            </a:r>
            <a:r>
              <a:rPr>
                <a:solidFill>
                  <a:srgbClr val="000000"/>
                </a:solidFill>
              </a:rPr>
              <a:t>.</a:t>
            </a:r>
            <a:r>
              <a:t>getCharacteristic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FF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01080"/>
                </a:solidFill>
              </a:rPr>
              <a:t>#characteristicId</a:t>
            </a:r>
            <a:r>
              <a:rPr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.</a:t>
            </a:r>
            <a:r>
              <a:rPr>
                <a:solidFill>
                  <a:srgbClr val="795E26"/>
                </a:solidFill>
              </a:rPr>
              <a:t>then</a:t>
            </a:r>
            <a:r>
              <a:rPr>
                <a:solidFill>
                  <a:srgbClr val="000000"/>
                </a:solidFill>
              </a:rPr>
              <a:t>((</a:t>
            </a:r>
            <a:r>
              <a:t>characteristic</a:t>
            </a:r>
            <a:r>
              <a:rPr>
                <a:solidFill>
                  <a:srgbClr val="000000"/>
                </a:solidFill>
              </a:rPr>
              <a:t>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0000FF"/>
                </a:solidFill>
              </a:rPr>
              <a:t>this</a:t>
            </a:r>
            <a:r>
              <a:t>.</a:t>
            </a:r>
            <a:r>
              <a:rPr>
                <a:solidFill>
                  <a:srgbClr val="001080"/>
                </a:solidFill>
              </a:rPr>
              <a:t>#send</a:t>
            </a:r>
            <a:r>
              <a:t> = (</a:t>
            </a:r>
            <a:r>
              <a:rPr>
                <a:solidFill>
                  <a:srgbClr val="001080"/>
                </a:solidFill>
              </a:rPr>
              <a:t>buf</a:t>
            </a:r>
            <a:r>
              <a:t>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t> {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(</a:t>
            </a:r>
            <a:r>
              <a:rPr>
                <a:solidFill>
                  <a:srgbClr val="0000FF"/>
                </a:solidFill>
              </a:rPr>
              <a:t>this</a:t>
            </a:r>
            <a:r>
              <a:t>.</a:t>
            </a:r>
            <a:r>
              <a:rPr>
                <a:solidFill>
                  <a:srgbClr val="001080"/>
                </a:solidFill>
              </a:rPr>
              <a:t>#sended</a:t>
            </a:r>
            <a:r>
              <a:t>) {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    </a:t>
            </a:r>
            <a:r>
              <a:rPr>
                <a:solidFill>
                  <a:srgbClr val="0000FF"/>
                </a:solidFill>
              </a:rPr>
              <a:t>this</a:t>
            </a:r>
            <a:r>
              <a:t>.</a:t>
            </a:r>
            <a:r>
              <a:rPr>
                <a:solidFill>
                  <a:srgbClr val="001080"/>
                </a:solidFill>
              </a:rPr>
              <a:t>#sended</a:t>
            </a:r>
            <a:r>
              <a:t> = </a:t>
            </a:r>
            <a:r>
              <a:rPr>
                <a:solidFill>
                  <a:srgbClr val="0000FF"/>
                </a:solidFill>
              </a:rPr>
              <a:t>false</a:t>
            </a:r>
            <a:r>
              <a:t>;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    </a:t>
            </a:r>
            <a:r>
              <a:rPr>
                <a:solidFill>
                  <a:srgbClr val="001080"/>
                </a:solidFill>
              </a:rPr>
              <a:t>characteristic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        .</a:t>
            </a:r>
            <a:r>
              <a:rPr>
                <a:solidFill>
                  <a:srgbClr val="795E26"/>
                </a:solidFill>
              </a:rPr>
              <a:t>writeValue</a:t>
            </a:r>
            <a:r>
              <a:t>(</a:t>
            </a:r>
            <a:r>
              <a:rPr>
                <a:solidFill>
                  <a:srgbClr val="001080"/>
                </a:solidFill>
              </a:rPr>
              <a:t>buf</a:t>
            </a:r>
            <a:r>
              <a:t>)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        .</a:t>
            </a:r>
            <a:r>
              <a:rPr>
                <a:solidFill>
                  <a:srgbClr val="795E26"/>
                </a:solidFill>
              </a:rPr>
              <a:t>then</a:t>
            </a:r>
            <a:r>
              <a:t>(()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t> (</a:t>
            </a:r>
            <a:r>
              <a:rPr>
                <a:solidFill>
                  <a:srgbClr val="0000FF"/>
                </a:solidFill>
              </a:rPr>
              <a:t>this</a:t>
            </a:r>
            <a:r>
              <a:t>.</a:t>
            </a:r>
            <a:r>
              <a:rPr>
                <a:solidFill>
                  <a:srgbClr val="001080"/>
                </a:solidFill>
              </a:rPr>
              <a:t>#sended</a:t>
            </a:r>
            <a:r>
              <a:t> = </a:t>
            </a:r>
            <a:r>
              <a:rPr>
                <a:solidFill>
                  <a:srgbClr val="0000FF"/>
                </a:solidFill>
              </a:rPr>
              <a:t>true</a:t>
            </a:r>
            <a:r>
              <a:t>));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}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};</a:t>
            </a:r>
          </a:p>
          <a:p>
            <a:pPr defTabSz="457200">
              <a:lnSpc>
                <a:spcPts val="4400"/>
              </a:lnSpc>
              <a:defRPr sz="22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00FF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.</a:t>
            </a:r>
            <a:r>
              <a:t>#characteristic</a:t>
            </a:r>
            <a:r>
              <a:rPr>
                <a:solidFill>
                  <a:srgbClr val="000000"/>
                </a:solidFill>
              </a:rPr>
              <a:t> = </a:t>
            </a:r>
            <a:r>
              <a:t>characteristic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00FF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.</a:t>
            </a:r>
            <a:r>
              <a:t>#read</a:t>
            </a:r>
            <a:r>
              <a:rPr>
                <a:solidFill>
                  <a:srgbClr val="000000"/>
                </a:solidFill>
              </a:rPr>
              <a:t> = ()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Promise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resolve</a:t>
            </a:r>
            <a:r>
              <a:rPr>
                <a:solidFill>
                  <a:srgbClr val="000000"/>
                </a:solidFill>
              </a:rPr>
              <a:t>(</a:t>
            </a:r>
            <a:r>
              <a:t>characteristic</a:t>
            </a:r>
            <a:r>
              <a:rPr>
                <a:solidFill>
                  <a:srgbClr val="000000"/>
                </a:solidFill>
              </a:rPr>
              <a:t>.</a:t>
            </a:r>
            <a:r>
              <a:t>value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});</a:t>
            </a:r>
          </a:p>
          <a:p>
            <a:pPr defTabSz="457200">
              <a:lnSpc>
                <a:spcPts val="4400"/>
              </a:lnSpc>
              <a:defRPr sz="22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795E26"/>
                </a:solidFill>
              </a:rPr>
              <a:t>listen</a:t>
            </a:r>
            <a:r>
              <a:rPr>
                <a:solidFill>
                  <a:srgbClr val="000000"/>
                </a:solidFill>
              </a:rPr>
              <a:t> = (</a:t>
            </a:r>
            <a:r>
              <a:t>callback</a:t>
            </a:r>
            <a:r>
              <a:rPr>
                <a:solidFill>
                  <a:srgbClr val="000000"/>
                </a:solidFill>
              </a:rPr>
              <a:t>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00FF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01080"/>
                </a:solidFill>
              </a:rPr>
              <a:t>#characteristic</a:t>
            </a:r>
            <a:r>
              <a:rPr>
                <a:solidFill>
                  <a:srgbClr val="000000"/>
                </a:solidFill>
              </a:rPr>
              <a:t>.</a:t>
            </a:r>
            <a:r>
              <a:t>startNotifications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00FF"/>
                </a:solidFill>
              </a:rPr>
              <a:t>this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01080"/>
                </a:solidFill>
              </a:rPr>
              <a:t>#characteristic</a:t>
            </a:r>
            <a:r>
              <a:rPr>
                <a:solidFill>
                  <a:srgbClr val="000000"/>
                </a:solidFill>
              </a:rPr>
              <a:t>.</a:t>
            </a:r>
            <a:r>
              <a:t>addEventListener</a:t>
            </a:r>
            <a:r>
              <a:rPr>
                <a:solidFill>
                  <a:srgbClr val="000000"/>
                </a:solidFill>
              </a:rPr>
              <a:t>(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'characteristicvaluechanged'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()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t> {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</a:t>
            </a:r>
            <a:r>
              <a:rPr>
                <a:solidFill>
                  <a:srgbClr val="0000FF"/>
                </a:solidFill>
              </a:rPr>
              <a:t>this</a:t>
            </a:r>
            <a:r>
              <a:t>.</a:t>
            </a:r>
            <a:r>
              <a:rPr>
                <a:solidFill>
                  <a:srgbClr val="795E26"/>
                </a:solidFill>
              </a:rPr>
              <a:t>read</a:t>
            </a:r>
            <a:r>
              <a:t>().</a:t>
            </a:r>
            <a:r>
              <a:rPr>
                <a:solidFill>
                  <a:srgbClr val="795E26"/>
                </a:solidFill>
              </a:rPr>
              <a:t>then</a:t>
            </a:r>
            <a:r>
              <a:t>(</a:t>
            </a:r>
            <a:r>
              <a:rPr>
                <a:solidFill>
                  <a:srgbClr val="001080"/>
                </a:solidFill>
              </a:rPr>
              <a:t>callback</a:t>
            </a:r>
            <a:r>
              <a:t>);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}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);</a:t>
            </a:r>
          </a:p>
          <a:p>
            <a:pPr defTabSz="457200">
              <a:lnSpc>
                <a:spcPts val="4400"/>
              </a:lnSpc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}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2121" y="4631207"/>
            <a:ext cx="11722760" cy="1973996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20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20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7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7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7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7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7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7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7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7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7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7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27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7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27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27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7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27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27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2"/>
      <p:bldP build="p" bldLvl="5" animBg="1" rev="0" advAuto="0" spid="27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Box 3"/>
          <p:cNvSpPr txBox="1"/>
          <p:nvPr/>
        </p:nvSpPr>
        <p:spPr>
          <a:xfrm>
            <a:off x="9673162" y="6067020"/>
            <a:ext cx="5024976" cy="15565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108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USB</a:t>
            </a:r>
          </a:p>
        </p:txBody>
      </p:sp>
      <p:sp>
        <p:nvSpPr>
          <p:cNvPr id="284" name="21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21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Box 3"/>
          <p:cNvSpPr txBox="1"/>
          <p:nvPr/>
        </p:nvSpPr>
        <p:spPr>
          <a:xfrm>
            <a:off x="10639329" y="617368"/>
            <a:ext cx="3057443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USB</a:t>
            </a:r>
          </a:p>
        </p:txBody>
      </p:sp>
      <p:grpSp>
        <p:nvGrpSpPr>
          <p:cNvPr id="290" name="Группа 4"/>
          <p:cNvGrpSpPr/>
          <p:nvPr/>
        </p:nvGrpSpPr>
        <p:grpSpPr>
          <a:xfrm>
            <a:off x="4149599" y="2440139"/>
            <a:ext cx="3530939" cy="4920997"/>
            <a:chOff x="0" y="0"/>
            <a:chExt cx="3530937" cy="4920996"/>
          </a:xfrm>
        </p:grpSpPr>
        <p:sp>
          <p:nvSpPr>
            <p:cNvPr id="288" name="TextBox 5"/>
            <p:cNvSpPr/>
            <p:nvPr/>
          </p:nvSpPr>
          <p:spPr>
            <a:xfrm>
              <a:off x="0" y="-1"/>
              <a:ext cx="3530938" cy="4920998"/>
            </a:xfrm>
            <a:prstGeom prst="rect">
              <a:avLst/>
            </a:prstGeom>
            <a:solidFill>
              <a:schemeClr val="accent4"/>
            </a:solidFill>
            <a:ln w="50800" cap="flat">
              <a:solidFill>
                <a:srgbClr val="BA8C00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TextBox 10"/>
            <p:cNvSpPr txBox="1"/>
            <p:nvPr/>
          </p:nvSpPr>
          <p:spPr>
            <a:xfrm>
              <a:off x="831559" y="128154"/>
              <a:ext cx="1859178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USB host</a:t>
              </a:r>
            </a:p>
          </p:txBody>
        </p:sp>
      </p:grpSp>
      <p:grpSp>
        <p:nvGrpSpPr>
          <p:cNvPr id="293" name="Группа 11"/>
          <p:cNvGrpSpPr/>
          <p:nvPr/>
        </p:nvGrpSpPr>
        <p:grpSpPr>
          <a:xfrm>
            <a:off x="16864897" y="2568292"/>
            <a:ext cx="3530939" cy="4920998"/>
            <a:chOff x="0" y="0"/>
            <a:chExt cx="3530937" cy="4920996"/>
          </a:xfrm>
        </p:grpSpPr>
        <p:sp>
          <p:nvSpPr>
            <p:cNvPr id="291" name="TextBox 12"/>
            <p:cNvSpPr/>
            <p:nvPr/>
          </p:nvSpPr>
          <p:spPr>
            <a:xfrm>
              <a:off x="0" y="-1"/>
              <a:ext cx="3530938" cy="4920998"/>
            </a:xfrm>
            <a:prstGeom prst="rect">
              <a:avLst/>
            </a:prstGeom>
            <a:solidFill>
              <a:schemeClr val="accent4"/>
            </a:solidFill>
            <a:ln w="50800" cap="flat">
              <a:solidFill>
                <a:srgbClr val="BA8C00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TextBox 13"/>
            <p:cNvSpPr txBox="1"/>
            <p:nvPr/>
          </p:nvSpPr>
          <p:spPr>
            <a:xfrm>
              <a:off x="724157" y="128154"/>
              <a:ext cx="2070812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USB client</a:t>
              </a:r>
            </a:p>
          </p:txBody>
        </p:sp>
      </p:grpSp>
      <p:sp>
        <p:nvSpPr>
          <p:cNvPr id="294" name="Прямоугольник 1"/>
          <p:cNvSpPr/>
          <p:nvPr/>
        </p:nvSpPr>
        <p:spPr>
          <a:xfrm>
            <a:off x="4944683" y="4683005"/>
            <a:ext cx="1940769" cy="691572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PC</a:t>
            </a:r>
          </a:p>
        </p:txBody>
      </p:sp>
      <p:sp>
        <p:nvSpPr>
          <p:cNvPr id="295" name="Прямая со стрелкой 14"/>
          <p:cNvSpPr/>
          <p:nvPr/>
        </p:nvSpPr>
        <p:spPr>
          <a:xfrm>
            <a:off x="7680537" y="3665887"/>
            <a:ext cx="9184362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96" name="TextBox 16"/>
          <p:cNvSpPr txBox="1"/>
          <p:nvPr/>
        </p:nvSpPr>
        <p:spPr>
          <a:xfrm>
            <a:off x="10880344" y="2879315"/>
            <a:ext cx="2740761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OUT transfers</a:t>
            </a:r>
          </a:p>
        </p:txBody>
      </p:sp>
      <p:sp>
        <p:nvSpPr>
          <p:cNvPr id="297" name="Прямая со стрелкой 22"/>
          <p:cNvSpPr/>
          <p:nvPr/>
        </p:nvSpPr>
        <p:spPr>
          <a:xfrm flipH="1" flipV="1">
            <a:off x="7680529" y="6135387"/>
            <a:ext cx="9184362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98" name="TextBox 23"/>
          <p:cNvSpPr txBox="1"/>
          <p:nvPr/>
        </p:nvSpPr>
        <p:spPr>
          <a:xfrm>
            <a:off x="10880341" y="6175671"/>
            <a:ext cx="2332228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IN transfers</a:t>
            </a:r>
          </a:p>
        </p:txBody>
      </p:sp>
      <p:sp>
        <p:nvSpPr>
          <p:cNvPr id="299" name="Прямоугольник 25"/>
          <p:cNvSpPr/>
          <p:nvPr/>
        </p:nvSpPr>
        <p:spPr>
          <a:xfrm>
            <a:off x="17730905" y="3818369"/>
            <a:ext cx="1940769" cy="691572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CDC </a:t>
            </a:r>
          </a:p>
        </p:txBody>
      </p:sp>
      <p:sp>
        <p:nvSpPr>
          <p:cNvPr id="300" name="TextBox 26"/>
          <p:cNvSpPr txBox="1"/>
          <p:nvPr/>
        </p:nvSpPr>
        <p:spPr>
          <a:xfrm>
            <a:off x="20537681" y="3902547"/>
            <a:ext cx="3211405" cy="4768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b="1" sz="2200"/>
            </a:pPr>
            <a:r>
              <a:t>C</a:t>
            </a:r>
            <a:r>
              <a:rPr b="0"/>
              <a:t>omunication </a:t>
            </a:r>
            <a:r>
              <a:rPr i="1">
                <a:solidFill>
                  <a:srgbClr val="0070C0"/>
                </a:solidFill>
              </a:rPr>
              <a:t>D</a:t>
            </a:r>
            <a:r>
              <a:rPr b="0" i="1">
                <a:solidFill>
                  <a:srgbClr val="0070C0"/>
                </a:solidFill>
              </a:rPr>
              <a:t>evice </a:t>
            </a:r>
            <a:r>
              <a:rPr i="1">
                <a:solidFill>
                  <a:srgbClr val="0070C0"/>
                </a:solidFill>
              </a:rPr>
              <a:t>C</a:t>
            </a:r>
            <a:r>
              <a:rPr b="0" i="1">
                <a:solidFill>
                  <a:srgbClr val="0070C0"/>
                </a:solidFill>
              </a:rPr>
              <a:t>lass</a:t>
            </a:r>
          </a:p>
        </p:txBody>
      </p:sp>
      <p:sp>
        <p:nvSpPr>
          <p:cNvPr id="301" name="TextBox 27"/>
          <p:cNvSpPr txBox="1"/>
          <p:nvPr/>
        </p:nvSpPr>
        <p:spPr>
          <a:xfrm>
            <a:off x="5159093" y="7489289"/>
            <a:ext cx="1514406" cy="4768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b="1" i="1" sz="2200">
                <a:solidFill>
                  <a:srgbClr val="0070C0"/>
                </a:solidFill>
              </a:defRPr>
            </a:pPr>
            <a:r>
              <a:t>C</a:t>
            </a:r>
            <a:r>
              <a:rPr b="0"/>
              <a:t>lass Driver</a:t>
            </a:r>
          </a:p>
        </p:txBody>
      </p:sp>
      <p:sp>
        <p:nvSpPr>
          <p:cNvPr id="302" name="Прямоугольник 28"/>
          <p:cNvSpPr/>
          <p:nvPr/>
        </p:nvSpPr>
        <p:spPr>
          <a:xfrm>
            <a:off x="17730905" y="5043069"/>
            <a:ext cx="1940769" cy="5869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Descriptors</a:t>
            </a:r>
          </a:p>
        </p:txBody>
      </p:sp>
      <p:sp>
        <p:nvSpPr>
          <p:cNvPr id="303" name="22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22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7"/>
      <p:bldP build="whole" bldLvl="1" animBg="1" rev="0" advAuto="0" spid="299" grpId="4"/>
      <p:bldP build="whole" bldLvl="1" animBg="1" rev="0" advAuto="0" spid="295" grpId="8"/>
      <p:bldP build="whole" bldLvl="1" animBg="1" rev="0" advAuto="0" spid="294" grpId="3"/>
      <p:bldP build="whole" bldLvl="1" animBg="1" rev="0" advAuto="0" spid="296" grpId="9"/>
      <p:bldP build="whole" bldLvl="1" animBg="1" rev="0" advAuto="0" spid="300" grpId="5"/>
      <p:bldP build="whole" bldLvl="1" animBg="1" rev="0" advAuto="0" spid="298" grpId="11"/>
      <p:bldP build="whole" bldLvl="1" animBg="1" rev="0" advAuto="0" spid="293" grpId="2"/>
      <p:bldP build="whole" bldLvl="1" animBg="1" rev="0" advAuto="0" spid="297" grpId="10"/>
      <p:bldP build="whole" bldLvl="1" animBg="1" rev="0" advAuto="0" spid="301" grpId="6"/>
      <p:bldP build="whole" bldLvl="1" animBg="1" rev="0" advAuto="0" spid="29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Box 3"/>
          <p:cNvSpPr txBox="1"/>
          <p:nvPr/>
        </p:nvSpPr>
        <p:spPr>
          <a:xfrm>
            <a:off x="10639329" y="617367"/>
            <a:ext cx="3057443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USB</a:t>
            </a:r>
          </a:p>
        </p:txBody>
      </p:sp>
      <p:grpSp>
        <p:nvGrpSpPr>
          <p:cNvPr id="309" name="Группа 11"/>
          <p:cNvGrpSpPr/>
          <p:nvPr/>
        </p:nvGrpSpPr>
        <p:grpSpPr>
          <a:xfrm>
            <a:off x="16864897" y="2568292"/>
            <a:ext cx="3530939" cy="4920998"/>
            <a:chOff x="0" y="0"/>
            <a:chExt cx="3530937" cy="4920996"/>
          </a:xfrm>
        </p:grpSpPr>
        <p:sp>
          <p:nvSpPr>
            <p:cNvPr id="307" name="TextBox 12"/>
            <p:cNvSpPr/>
            <p:nvPr/>
          </p:nvSpPr>
          <p:spPr>
            <a:xfrm>
              <a:off x="0" y="-1"/>
              <a:ext cx="3530938" cy="4920998"/>
            </a:xfrm>
            <a:prstGeom prst="rect">
              <a:avLst/>
            </a:prstGeom>
            <a:solidFill>
              <a:schemeClr val="accent4"/>
            </a:solidFill>
            <a:ln w="50800" cap="flat">
              <a:solidFill>
                <a:srgbClr val="BA8C00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TextBox 13"/>
            <p:cNvSpPr txBox="1"/>
            <p:nvPr/>
          </p:nvSpPr>
          <p:spPr>
            <a:xfrm>
              <a:off x="724157" y="128154"/>
              <a:ext cx="2070812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USB client</a:t>
              </a:r>
            </a:p>
          </p:txBody>
        </p:sp>
      </p:grpSp>
      <p:sp>
        <p:nvSpPr>
          <p:cNvPr id="310" name="Прямоугольник 25"/>
          <p:cNvSpPr/>
          <p:nvPr/>
        </p:nvSpPr>
        <p:spPr>
          <a:xfrm>
            <a:off x="17730905" y="3818369"/>
            <a:ext cx="1940769" cy="691572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CDC </a:t>
            </a:r>
          </a:p>
        </p:txBody>
      </p:sp>
      <p:sp>
        <p:nvSpPr>
          <p:cNvPr id="311" name="Прямоугольник 28"/>
          <p:cNvSpPr/>
          <p:nvPr/>
        </p:nvSpPr>
        <p:spPr>
          <a:xfrm>
            <a:off x="17730905" y="5043069"/>
            <a:ext cx="1940769" cy="5869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Descriptors</a:t>
            </a:r>
          </a:p>
        </p:txBody>
      </p:sp>
      <p:sp>
        <p:nvSpPr>
          <p:cNvPr id="312" name="Прямоугольник 20"/>
          <p:cNvSpPr/>
          <p:nvPr/>
        </p:nvSpPr>
        <p:spPr>
          <a:xfrm>
            <a:off x="13440024" y="4867528"/>
            <a:ext cx="2225639" cy="10187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Configuration descriptor </a:t>
            </a:r>
          </a:p>
        </p:txBody>
      </p:sp>
      <p:sp>
        <p:nvSpPr>
          <p:cNvPr id="313" name="Прямая со стрелкой 6"/>
          <p:cNvSpPr/>
          <p:nvPr/>
        </p:nvSpPr>
        <p:spPr>
          <a:xfrm flipH="1">
            <a:off x="15665662" y="5376925"/>
            <a:ext cx="2188107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314" name="Прямоугольник 35"/>
          <p:cNvSpPr/>
          <p:nvPr/>
        </p:nvSpPr>
        <p:spPr>
          <a:xfrm>
            <a:off x="17588470" y="8314800"/>
            <a:ext cx="2225639" cy="10187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URL descriptor</a:t>
            </a:r>
          </a:p>
        </p:txBody>
      </p:sp>
      <p:sp>
        <p:nvSpPr>
          <p:cNvPr id="315" name="Прямая со стрелкой 36"/>
          <p:cNvSpPr/>
          <p:nvPr/>
        </p:nvSpPr>
        <p:spPr>
          <a:xfrm>
            <a:off x="18700728" y="5622565"/>
            <a:ext cx="586" cy="264803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316" name="Прямоугольник 42"/>
          <p:cNvSpPr/>
          <p:nvPr/>
        </p:nvSpPr>
        <p:spPr>
          <a:xfrm>
            <a:off x="13492212" y="6437182"/>
            <a:ext cx="2225639" cy="10187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Device descriptor </a:t>
            </a:r>
          </a:p>
        </p:txBody>
      </p:sp>
      <p:sp>
        <p:nvSpPr>
          <p:cNvPr id="317" name="Прямая со стрелкой 43"/>
          <p:cNvSpPr/>
          <p:nvPr/>
        </p:nvSpPr>
        <p:spPr>
          <a:xfrm flipH="1">
            <a:off x="15717849" y="5345993"/>
            <a:ext cx="2060359" cy="1600587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318" name="Прямоугольник 29"/>
          <p:cNvSpPr/>
          <p:nvPr/>
        </p:nvSpPr>
        <p:spPr>
          <a:xfrm>
            <a:off x="6777572" y="5083428"/>
            <a:ext cx="1940769" cy="5869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Endpoint </a:t>
            </a:r>
          </a:p>
        </p:txBody>
      </p:sp>
      <p:sp>
        <p:nvSpPr>
          <p:cNvPr id="319" name="Прямая со стрелкой 30"/>
          <p:cNvSpPr/>
          <p:nvPr/>
        </p:nvSpPr>
        <p:spPr>
          <a:xfrm flipH="1">
            <a:off x="8718340" y="5376925"/>
            <a:ext cx="1377921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320" name="Прямоугольник 52"/>
          <p:cNvSpPr/>
          <p:nvPr/>
        </p:nvSpPr>
        <p:spPr>
          <a:xfrm>
            <a:off x="6777572" y="3252166"/>
            <a:ext cx="1940769" cy="586994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Endpoint </a:t>
            </a:r>
          </a:p>
        </p:txBody>
      </p:sp>
      <p:sp>
        <p:nvSpPr>
          <p:cNvPr id="321" name="Прямая со стрелкой 53"/>
          <p:cNvSpPr/>
          <p:nvPr/>
        </p:nvSpPr>
        <p:spPr>
          <a:xfrm flipH="1" flipV="1">
            <a:off x="8718340" y="3545662"/>
            <a:ext cx="2364950" cy="1565965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322" name="Прямоугольник 24"/>
          <p:cNvSpPr/>
          <p:nvPr/>
        </p:nvSpPr>
        <p:spPr>
          <a:xfrm>
            <a:off x="10096259" y="5083428"/>
            <a:ext cx="1940769" cy="5869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Interface</a:t>
            </a:r>
          </a:p>
        </p:txBody>
      </p:sp>
      <p:sp>
        <p:nvSpPr>
          <p:cNvPr id="323" name="Прямая со стрелкой 31"/>
          <p:cNvSpPr/>
          <p:nvPr/>
        </p:nvSpPr>
        <p:spPr>
          <a:xfrm flipH="1">
            <a:off x="12037027" y="5376925"/>
            <a:ext cx="1402997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324" name="Прямоугольник 56"/>
          <p:cNvSpPr/>
          <p:nvPr/>
        </p:nvSpPr>
        <p:spPr>
          <a:xfrm>
            <a:off x="11446955" y="3233910"/>
            <a:ext cx="1940769" cy="5869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Interface</a:t>
            </a:r>
          </a:p>
        </p:txBody>
      </p:sp>
      <p:sp>
        <p:nvSpPr>
          <p:cNvPr id="325" name="Прямая со стрелкой 57"/>
          <p:cNvSpPr/>
          <p:nvPr/>
        </p:nvSpPr>
        <p:spPr>
          <a:xfrm flipH="1" flipV="1">
            <a:off x="13387723" y="3527407"/>
            <a:ext cx="1165121" cy="132630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326" name="23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23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4"/>
      <p:bldP build="whole" bldLvl="1" animBg="1" rev="0" advAuto="0" spid="325" grpId="5"/>
      <p:bldP build="whole" bldLvl="1" animBg="1" rev="0" advAuto="0" spid="318" grpId="12"/>
      <p:bldP build="whole" bldLvl="1" animBg="1" rev="0" advAuto="0" spid="324" grpId="6"/>
      <p:bldP build="whole" bldLvl="1" animBg="1" rev="0" advAuto="0" spid="323" grpId="7"/>
      <p:bldP build="whole" bldLvl="1" animBg="1" rev="0" advAuto="0" spid="315" grpId="13"/>
      <p:bldP build="whole" bldLvl="1" animBg="1" rev="0" advAuto="0" spid="322" grpId="8"/>
      <p:bldP build="whole" bldLvl="1" animBg="1" rev="0" advAuto="0" spid="320" grpId="10"/>
      <p:bldP build="whole" bldLvl="1" animBg="1" rev="0" advAuto="0" spid="313" grpId="3"/>
      <p:bldP build="whole" bldLvl="1" animBg="1" rev="0" advAuto="0" spid="321" grpId="9"/>
      <p:bldP build="whole" bldLvl="1" animBg="1" rev="0" advAuto="0" spid="312" grpId="4"/>
      <p:bldP build="whole" bldLvl="1" animBg="1" rev="0" advAuto="0" spid="317" grpId="1"/>
      <p:bldP build="whole" bldLvl="1" animBg="1" rev="0" advAuto="0" spid="319" grpId="11"/>
      <p:bldP build="whole" bldLvl="1" animBg="1" rev="0" advAuto="0" spid="316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"/>
          <p:cNvSpPr txBox="1"/>
          <p:nvPr/>
        </p:nvSpPr>
        <p:spPr>
          <a:xfrm>
            <a:off x="10639329" y="617367"/>
            <a:ext cx="3057443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USB</a:t>
            </a:r>
          </a:p>
        </p:txBody>
      </p:sp>
      <p:grpSp>
        <p:nvGrpSpPr>
          <p:cNvPr id="332" name="Группа 11"/>
          <p:cNvGrpSpPr/>
          <p:nvPr/>
        </p:nvGrpSpPr>
        <p:grpSpPr>
          <a:xfrm>
            <a:off x="16864897" y="2568292"/>
            <a:ext cx="3530939" cy="4920998"/>
            <a:chOff x="0" y="0"/>
            <a:chExt cx="3530937" cy="4920996"/>
          </a:xfrm>
        </p:grpSpPr>
        <p:sp>
          <p:nvSpPr>
            <p:cNvPr id="330" name="TextBox 12"/>
            <p:cNvSpPr/>
            <p:nvPr/>
          </p:nvSpPr>
          <p:spPr>
            <a:xfrm>
              <a:off x="0" y="-1"/>
              <a:ext cx="3530938" cy="4920998"/>
            </a:xfrm>
            <a:prstGeom prst="rect">
              <a:avLst/>
            </a:prstGeom>
            <a:solidFill>
              <a:schemeClr val="accent4"/>
            </a:solidFill>
            <a:ln w="50800" cap="flat">
              <a:solidFill>
                <a:srgbClr val="BA8C00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TextBox 13"/>
            <p:cNvSpPr txBox="1"/>
            <p:nvPr/>
          </p:nvSpPr>
          <p:spPr>
            <a:xfrm>
              <a:off x="724157" y="128154"/>
              <a:ext cx="2070812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USB client</a:t>
              </a:r>
            </a:p>
          </p:txBody>
        </p:sp>
      </p:grpSp>
      <p:sp>
        <p:nvSpPr>
          <p:cNvPr id="333" name="Прямоугольник 25"/>
          <p:cNvSpPr/>
          <p:nvPr/>
        </p:nvSpPr>
        <p:spPr>
          <a:xfrm>
            <a:off x="17730905" y="3818369"/>
            <a:ext cx="1940769" cy="691572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CDC </a:t>
            </a:r>
          </a:p>
        </p:txBody>
      </p:sp>
      <p:sp>
        <p:nvSpPr>
          <p:cNvPr id="334" name="Прямоугольник 28"/>
          <p:cNvSpPr/>
          <p:nvPr/>
        </p:nvSpPr>
        <p:spPr>
          <a:xfrm>
            <a:off x="17730905" y="5043069"/>
            <a:ext cx="1940769" cy="5869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Descriptors</a:t>
            </a:r>
          </a:p>
        </p:txBody>
      </p:sp>
      <p:sp>
        <p:nvSpPr>
          <p:cNvPr id="335" name="Прямоугольник 35"/>
          <p:cNvSpPr/>
          <p:nvPr/>
        </p:nvSpPr>
        <p:spPr>
          <a:xfrm>
            <a:off x="17588470" y="8314800"/>
            <a:ext cx="2225639" cy="10187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32538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7" tIns="91437" rIns="91437" bIns="91437" anchor="ctr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URL descriptor</a:t>
            </a:r>
          </a:p>
        </p:txBody>
      </p:sp>
      <p:sp>
        <p:nvSpPr>
          <p:cNvPr id="336" name="Прямая со стрелкой 36"/>
          <p:cNvSpPr/>
          <p:nvPr/>
        </p:nvSpPr>
        <p:spPr>
          <a:xfrm>
            <a:off x="18700728" y="5622565"/>
            <a:ext cx="586" cy="264803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337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1053" y="2200802"/>
            <a:ext cx="10556707" cy="723356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24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24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Box 29"/>
          <p:cNvSpPr txBox="1"/>
          <p:nvPr/>
        </p:nvSpPr>
        <p:spPr>
          <a:xfrm>
            <a:off x="4290322" y="1928628"/>
            <a:ext cx="15508379" cy="20116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>
                <a:solidFill>
                  <a:srgbClr val="385D34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#</a:t>
            </a:r>
            <a:r>
              <a:rPr>
                <a:solidFill>
                  <a:srgbClr val="9F1C59"/>
                </a:solidFill>
              </a:rPr>
              <a:t>include</a:t>
            </a:r>
            <a:r>
              <a:t> </a:t>
            </a:r>
            <a:r>
              <a:rPr>
                <a:solidFill>
                  <a:srgbClr val="183691"/>
                </a:solidFill>
              </a:rPr>
              <a:t>&lt;WebUSB.h&gt;</a:t>
            </a:r>
            <a:br>
              <a:rPr>
                <a:solidFill>
                  <a:srgbClr val="183691"/>
                </a:solidFill>
              </a:rPr>
            </a:br>
            <a:br>
              <a:rPr>
                <a:solidFill>
                  <a:srgbClr val="183691"/>
                </a:solidFill>
              </a:rPr>
            </a:br>
            <a:r>
              <a:rPr>
                <a:solidFill>
                  <a:srgbClr val="202124"/>
                </a:solidFill>
              </a:rPr>
              <a:t>WebUSB WebUSBSerial</a:t>
            </a:r>
            <a:r>
              <a:rPr>
                <a:solidFill>
                  <a:srgbClr val="183691"/>
                </a:solidFill>
              </a:rPr>
              <a:t>(</a:t>
            </a:r>
            <a:r>
              <a:rPr>
                <a:solidFill>
                  <a:srgbClr val="007AA2"/>
                </a:solidFill>
              </a:rPr>
              <a:t>1</a:t>
            </a:r>
            <a:r>
              <a:rPr>
                <a:solidFill>
                  <a:srgbClr val="202124"/>
                </a:solidFill>
              </a:rPr>
              <a:t> </a:t>
            </a:r>
            <a:r>
              <a:rPr>
                <a:solidFill>
                  <a:srgbClr val="696969"/>
                </a:solidFill>
              </a:rPr>
              <a:t>/* https:// */</a:t>
            </a:r>
            <a:r>
              <a:rPr>
                <a:solidFill>
                  <a:srgbClr val="183691"/>
                </a:solidFill>
              </a:rPr>
              <a:t>,</a:t>
            </a:r>
            <a:r>
              <a:rPr>
                <a:solidFill>
                  <a:srgbClr val="202124"/>
                </a:solidFill>
              </a:rPr>
              <a:t> </a:t>
            </a:r>
            <a:r>
              <a:rPr>
                <a:solidFill>
                  <a:srgbClr val="183691"/>
                </a:solidFill>
              </a:rPr>
              <a:t>"webusb.github.io/arduino/demos");</a:t>
            </a:r>
            <a:r>
              <a: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</a:p>
        </p:txBody>
      </p:sp>
      <p:sp>
        <p:nvSpPr>
          <p:cNvPr id="342" name="TextBox 4"/>
          <p:cNvSpPr txBox="1"/>
          <p:nvPr/>
        </p:nvSpPr>
        <p:spPr>
          <a:xfrm>
            <a:off x="10639329" y="617368"/>
            <a:ext cx="3057443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USB</a:t>
            </a:r>
          </a:p>
        </p:txBody>
      </p:sp>
      <p:pic>
        <p:nvPicPr>
          <p:cNvPr id="343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3780" y="6399713"/>
            <a:ext cx="3067051" cy="337185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Соединитель: изогнутый 6"/>
          <p:cNvSpPr/>
          <p:nvPr/>
        </p:nvSpPr>
        <p:spPr>
          <a:xfrm flipH="1" rot="5400000">
            <a:off x="9662020" y="3924426"/>
            <a:ext cx="2571945" cy="237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 anchor="ctr"/>
          <a:lstStyle/>
          <a:p>
            <a:pPr/>
          </a:p>
        </p:txBody>
      </p:sp>
      <p:grpSp>
        <p:nvGrpSpPr>
          <p:cNvPr id="347" name="Группа 16"/>
          <p:cNvGrpSpPr/>
          <p:nvPr/>
        </p:nvGrpSpPr>
        <p:grpSpPr>
          <a:xfrm>
            <a:off x="9598989" y="3971425"/>
            <a:ext cx="9749721" cy="1793556"/>
            <a:chOff x="0" y="0"/>
            <a:chExt cx="9749719" cy="1793555"/>
          </a:xfrm>
        </p:grpSpPr>
        <p:sp>
          <p:nvSpPr>
            <p:cNvPr id="345" name="Левая фигурная скобка 14"/>
            <p:cNvSpPr/>
            <p:nvPr/>
          </p:nvSpPr>
          <p:spPr>
            <a:xfrm rot="16200000">
              <a:off x="4690193" y="-4690194"/>
              <a:ext cx="369333" cy="9749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556"/>
                    <a:pt x="10800" y="21503"/>
                  </a:cubicBezTo>
                  <a:lnTo>
                    <a:pt x="10800" y="10897"/>
                  </a:lnTo>
                  <a:cubicBezTo>
                    <a:pt x="10800" y="10844"/>
                    <a:pt x="5965" y="10800"/>
                    <a:pt x="0" y="10800"/>
                  </a:cubicBezTo>
                  <a:cubicBezTo>
                    <a:pt x="5965" y="10800"/>
                    <a:pt x="10800" y="10756"/>
                    <a:pt x="10800" y="10703"/>
                  </a:cubicBezTo>
                  <a:lnTo>
                    <a:pt x="10800" y="97"/>
                  </a:lnTo>
                  <a:cubicBezTo>
                    <a:pt x="10800" y="44"/>
                    <a:pt x="15635" y="0"/>
                    <a:pt x="21600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346" name="TextBox 15"/>
            <p:cNvSpPr/>
            <p:nvPr/>
          </p:nvSpPr>
          <p:spPr>
            <a:xfrm>
              <a:off x="3406377" y="523555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URL descriptor</a:t>
              </a:r>
            </a:p>
          </p:txBody>
        </p:sp>
      </p:grpSp>
      <p:sp>
        <p:nvSpPr>
          <p:cNvPr id="348" name="25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25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2"/>
      <p:bldP build="whole" bldLvl="1" animBg="1" rev="0" advAuto="0" spid="343" grpId="4"/>
      <p:bldP build="p" bldLvl="5" animBg="1" rev="0" advAuto="0" spid="341" grpId="1"/>
      <p:bldP build="whole" bldLvl="1" animBg="1" rev="0" advAuto="0" spid="344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Box 4"/>
          <p:cNvSpPr txBox="1"/>
          <p:nvPr/>
        </p:nvSpPr>
        <p:spPr>
          <a:xfrm>
            <a:off x="1083510" y="1544387"/>
            <a:ext cx="22204280" cy="98729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48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device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</a:t>
            </a:r>
            <a:r>
              <a:t>await</a:t>
            </a:r>
            <a:r>
              <a:rPr>
                <a:solidFill>
                  <a:srgbClr val="333333"/>
                </a:solidFill>
              </a:rPr>
              <a:t> navigator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333333"/>
                </a:solidFill>
              </a:rPr>
              <a:t>usb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requestDevice</a:t>
            </a:r>
            <a:r>
              <a:rPr>
                <a:solidFill>
                  <a:srgbClr val="5F6364"/>
                </a:solidFill>
              </a:rPr>
              <a:t>({</a:t>
            </a:r>
            <a:r>
              <a:rPr>
                <a:solidFill>
                  <a:srgbClr val="333333"/>
                </a:solidFill>
              </a:rPr>
              <a:t> filters</a:t>
            </a:r>
            <a:r>
              <a:rPr>
                <a:solidFill>
                  <a:srgbClr val="A67F59"/>
                </a:solidFill>
              </a:rPr>
              <a:t>: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5F6364"/>
                </a:solidFill>
              </a:rPr>
              <a:t>[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5F6364"/>
                </a:solidFill>
              </a:rPr>
              <a:t>{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33333"/>
                </a:solidFill>
              </a:rPr>
              <a:t>vendorId</a:t>
            </a:r>
            <a:r>
              <a:rPr>
                <a:solidFill>
                  <a:srgbClr val="A67F59"/>
                </a:solidFill>
              </a:rPr>
              <a:t>: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C92C2C"/>
                </a:solidFill>
              </a:rPr>
              <a:t>0x</a:t>
            </a:r>
            <a:r>
              <a:rPr>
                <a:solidFill>
                  <a:srgbClr val="C92C2C"/>
                </a:solidFill>
              </a:rPr>
              <a:t>2341</a:t>
            </a:r>
            <a:r>
              <a:rPr>
                <a:solidFill>
                  <a:srgbClr val="333333"/>
                </a:solidFill>
              </a:rPr>
              <a:t>  </a:t>
            </a:r>
            <a:r>
              <a:rPr>
                <a:solidFill>
                  <a:srgbClr val="5F6364"/>
                </a:solidFill>
              </a:rPr>
              <a:t>}</a:t>
            </a:r>
            <a:r>
              <a:rPr>
                <a:solidFill>
                  <a:srgbClr val="5F6364"/>
                </a:solidFill>
              </a:rPr>
              <a:t>] }</a:t>
            </a:r>
            <a:r>
              <a:rPr>
                <a:solidFill>
                  <a:srgbClr val="5F6364"/>
                </a:solidFill>
              </a:rPr>
              <a:t>);</a:t>
            </a:r>
            <a:endParaRPr>
              <a:solidFill>
                <a:srgbClr val="5F6364"/>
              </a:solidFill>
            </a:endParaRPr>
          </a:p>
          <a:p>
            <a:pPr>
              <a:defRPr sz="48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device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</a:t>
            </a:r>
            <a:r>
              <a:t>await</a:t>
            </a:r>
            <a:r>
              <a:rPr>
                <a:solidFill>
                  <a:srgbClr val="333333"/>
                </a:solidFill>
              </a:rPr>
              <a:t> navigator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333333"/>
                </a:solidFill>
              </a:rPr>
              <a:t>usb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51992D"/>
                </a:solidFill>
              </a:rPr>
              <a:t>getDevices</a:t>
            </a:r>
            <a:r>
              <a:rPr>
                <a:solidFill>
                  <a:srgbClr val="5F6364"/>
                </a:solidFill>
              </a:rPr>
              <a:t>();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 sz="480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device</a:t>
            </a:r>
            <a:r>
              <a:t>.</a:t>
            </a:r>
            <a:r>
              <a:rPr>
                <a:solidFill>
                  <a:srgbClr val="52992D"/>
                </a:solidFill>
              </a:rPr>
              <a:t>open</a:t>
            </a:r>
            <a:r>
              <a:t>();</a:t>
            </a:r>
          </a:p>
          <a:p>
            <a:pPr>
              <a:defRPr sz="480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device</a:t>
            </a:r>
            <a:r>
              <a:t>.</a:t>
            </a:r>
            <a:r>
              <a:rPr>
                <a:solidFill>
                  <a:srgbClr val="51992D"/>
                </a:solidFill>
              </a:rPr>
              <a:t>selectConfiguration</a:t>
            </a:r>
            <a:r>
              <a:t>(</a:t>
            </a:r>
            <a:r>
              <a:rPr>
                <a:solidFill>
                  <a:srgbClr val="C92C2C"/>
                </a:solidFill>
              </a:rPr>
              <a:t>1</a:t>
            </a:r>
            <a:r>
              <a:t>);</a:t>
            </a:r>
          </a:p>
          <a:p>
            <a:pPr>
              <a:defRPr sz="480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device</a:t>
            </a:r>
            <a:r>
              <a:t>.</a:t>
            </a:r>
            <a:r>
              <a:rPr>
                <a:solidFill>
                  <a:srgbClr val="50992D"/>
                </a:solidFill>
              </a:rPr>
              <a:t>claimInterface</a:t>
            </a:r>
            <a:r>
              <a:t>(</a:t>
            </a:r>
            <a:r>
              <a:rPr>
                <a:solidFill>
                  <a:srgbClr val="C92C2C"/>
                </a:solidFill>
              </a:rPr>
              <a:t>2</a:t>
            </a:r>
            <a:r>
              <a:t>);</a:t>
            </a:r>
          </a:p>
          <a:p>
            <a:pPr>
              <a:defRPr sz="480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device</a:t>
            </a:r>
            <a:r>
              <a:t>.</a:t>
            </a:r>
            <a:r>
              <a:rPr>
                <a:solidFill>
                  <a:srgbClr val="52992D"/>
                </a:solidFill>
              </a:rPr>
              <a:t>controlTransferOut</a:t>
            </a:r>
            <a:r>
              <a:t>({ … });</a:t>
            </a:r>
          </a:p>
          <a:p>
            <a:pPr>
              <a:defRPr sz="480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device</a:t>
            </a:r>
            <a:r>
              <a:t>.</a:t>
            </a:r>
            <a:r>
              <a:rPr>
                <a:solidFill>
                  <a:srgbClr val="51992D"/>
                </a:solidFill>
              </a:rPr>
              <a:t>transferIn</a:t>
            </a:r>
            <a:r>
              <a:t>(</a:t>
            </a:r>
            <a:r>
              <a:rPr>
                <a:solidFill>
                  <a:srgbClr val="C92C2C"/>
                </a:solidFill>
              </a:rPr>
              <a:t>5</a:t>
            </a:r>
            <a:r>
              <a:t>, </a:t>
            </a:r>
            <a:r>
              <a:rPr>
                <a:solidFill>
                  <a:srgbClr val="C92C2C"/>
                </a:solidFill>
              </a:rPr>
              <a:t>64</a:t>
            </a:r>
            <a:r>
              <a:t>);</a:t>
            </a:r>
          </a:p>
          <a:p>
            <a:pPr>
              <a:defRPr sz="480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</a:p>
          <a:p>
            <a:pPr>
              <a:defRPr sz="480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</a:p>
          <a:p>
            <a:pPr>
              <a:defRPr sz="480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device</a:t>
            </a:r>
            <a:r>
              <a:t>.</a:t>
            </a:r>
            <a:r>
              <a:rPr>
                <a:solidFill>
                  <a:srgbClr val="51992D"/>
                </a:solidFill>
              </a:rPr>
              <a:t>transferOut</a:t>
            </a:r>
            <a:r>
              <a:t>(</a:t>
            </a:r>
            <a:r>
              <a:rPr>
                <a:solidFill>
                  <a:srgbClr val="C92C2C"/>
                </a:solidFill>
              </a:rPr>
              <a:t>5</a:t>
            </a:r>
            <a:r>
              <a:t>, </a:t>
            </a:r>
            <a:r>
              <a:rPr>
                <a:solidFill>
                  <a:srgbClr val="C92C2C"/>
                </a:solidFill>
              </a:rPr>
              <a:t>[TypedArray]</a:t>
            </a:r>
            <a:r>
              <a:t>);</a:t>
            </a:r>
          </a:p>
          <a:p>
            <a:pPr>
              <a:defRPr sz="480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</a:p>
          <a:p>
            <a:pPr>
              <a:defRPr sz="4800"/>
            </a:pPr>
            <a:r>
              <a:t>chrome:/</a:t>
            </a:r>
            <a:r>
              <a:t>/usb</a:t>
            </a:r>
            <a:r>
              <a:t>-internals</a:t>
            </a:r>
            <a:r>
              <a:t> – </a:t>
            </a:r>
            <a:r>
              <a:t>полезная</a:t>
            </a:r>
            <a:r>
              <a:t> </a:t>
            </a:r>
            <a:r>
              <a:t>отладочная информация</a:t>
            </a:r>
          </a:p>
        </p:txBody>
      </p:sp>
      <p:sp>
        <p:nvSpPr>
          <p:cNvPr id="352" name="TextBox 12"/>
          <p:cNvSpPr txBox="1"/>
          <p:nvPr/>
        </p:nvSpPr>
        <p:spPr>
          <a:xfrm>
            <a:off x="10639329" y="617368"/>
            <a:ext cx="3057443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USB</a:t>
            </a:r>
          </a:p>
        </p:txBody>
      </p:sp>
      <p:grpSp>
        <p:nvGrpSpPr>
          <p:cNvPr id="356" name="Группа 14"/>
          <p:cNvGrpSpPr/>
          <p:nvPr/>
        </p:nvGrpSpPr>
        <p:grpSpPr>
          <a:xfrm>
            <a:off x="5336926" y="7751024"/>
            <a:ext cx="1270001" cy="1739293"/>
            <a:chOff x="0" y="0"/>
            <a:chExt cx="1270000" cy="1739291"/>
          </a:xfrm>
        </p:grpSpPr>
        <p:sp>
          <p:nvSpPr>
            <p:cNvPr id="353" name="Прямая со стрелкой 6"/>
            <p:cNvSpPr/>
            <p:nvPr/>
          </p:nvSpPr>
          <p:spPr>
            <a:xfrm flipV="1">
              <a:off x="726612" y="0"/>
              <a:ext cx="1" cy="49081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354" name="TextBox 8"/>
            <p:cNvSpPr/>
            <p:nvPr/>
          </p:nvSpPr>
          <p:spPr>
            <a:xfrm>
              <a:off x="0" y="469291"/>
              <a:ext cx="1270000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>
                <a:defRPr>
                  <a:solidFill>
                    <a:srgbClr val="0070C0"/>
                  </a:solidFill>
                </a:defRPr>
              </a:lvl1pPr>
            </a:lstStyle>
            <a:p>
              <a:pPr/>
              <a:r>
                <a:t>endpoint</a:t>
              </a:r>
            </a:p>
          </p:txBody>
        </p:sp>
        <p:sp>
          <p:nvSpPr>
            <p:cNvPr id="355" name="Прямая со стрелкой 20"/>
            <p:cNvSpPr/>
            <p:nvPr/>
          </p:nvSpPr>
          <p:spPr>
            <a:xfrm flipH="1">
              <a:off x="1212203" y="1018864"/>
              <a:ext cx="1" cy="504530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</p:grpSp>
      <p:sp>
        <p:nvSpPr>
          <p:cNvPr id="357" name="26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26</a:t>
            </a:r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1" grpId="1"/>
      <p:bldP build="whole" bldLvl="1" animBg="1" rev="0" advAuto="0" spid="356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Box 3"/>
          <p:cNvSpPr txBox="1"/>
          <p:nvPr/>
        </p:nvSpPr>
        <p:spPr>
          <a:xfrm>
            <a:off x="9673163" y="6067020"/>
            <a:ext cx="5846060" cy="15565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108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Serial</a:t>
            </a:r>
          </a:p>
        </p:txBody>
      </p:sp>
      <p:sp>
        <p:nvSpPr>
          <p:cNvPr id="361" name="27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27</a:t>
            </a:r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Box 5"/>
          <p:cNvSpPr txBox="1"/>
          <p:nvPr/>
        </p:nvSpPr>
        <p:spPr>
          <a:xfrm>
            <a:off x="10639329" y="617368"/>
            <a:ext cx="3544011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Serial</a:t>
            </a:r>
          </a:p>
        </p:txBody>
      </p:sp>
      <p:grpSp>
        <p:nvGrpSpPr>
          <p:cNvPr id="367" name="Группа 6"/>
          <p:cNvGrpSpPr/>
          <p:nvPr/>
        </p:nvGrpSpPr>
        <p:grpSpPr>
          <a:xfrm>
            <a:off x="7495932" y="1981755"/>
            <a:ext cx="3530939" cy="4920997"/>
            <a:chOff x="0" y="0"/>
            <a:chExt cx="3530937" cy="4920996"/>
          </a:xfrm>
        </p:grpSpPr>
        <p:sp>
          <p:nvSpPr>
            <p:cNvPr id="365" name="TextBox 7"/>
            <p:cNvSpPr/>
            <p:nvPr/>
          </p:nvSpPr>
          <p:spPr>
            <a:xfrm>
              <a:off x="0" y="-1"/>
              <a:ext cx="3530938" cy="4920998"/>
            </a:xfrm>
            <a:prstGeom prst="rect">
              <a:avLst/>
            </a:prstGeom>
            <a:solidFill>
              <a:schemeClr val="accent4"/>
            </a:solidFill>
            <a:ln w="50800" cap="flat">
              <a:solidFill>
                <a:srgbClr val="BA8C00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6" name="TextBox 8"/>
            <p:cNvSpPr txBox="1"/>
            <p:nvPr/>
          </p:nvSpPr>
          <p:spPr>
            <a:xfrm>
              <a:off x="1431081" y="256308"/>
              <a:ext cx="675548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PC</a:t>
              </a:r>
            </a:p>
          </p:txBody>
        </p:sp>
      </p:grpSp>
      <p:grpSp>
        <p:nvGrpSpPr>
          <p:cNvPr id="372" name="Группа 1"/>
          <p:cNvGrpSpPr/>
          <p:nvPr/>
        </p:nvGrpSpPr>
        <p:grpSpPr>
          <a:xfrm>
            <a:off x="14275050" y="2960847"/>
            <a:ext cx="1940769" cy="2962813"/>
            <a:chOff x="0" y="345785"/>
            <a:chExt cx="1940767" cy="2962812"/>
          </a:xfrm>
        </p:grpSpPr>
        <p:sp>
          <p:nvSpPr>
            <p:cNvPr id="368" name="Прямоугольник 12"/>
            <p:cNvSpPr/>
            <p:nvPr/>
          </p:nvSpPr>
          <p:spPr>
            <a:xfrm>
              <a:off x="0" y="345785"/>
              <a:ext cx="19407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32538F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COM1</a:t>
              </a:r>
            </a:p>
          </p:txBody>
        </p:sp>
        <p:sp>
          <p:nvSpPr>
            <p:cNvPr id="369" name="Прямоугольник 9"/>
            <p:cNvSpPr/>
            <p:nvPr/>
          </p:nvSpPr>
          <p:spPr>
            <a:xfrm>
              <a:off x="0" y="1354089"/>
              <a:ext cx="19407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32538F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COM2</a:t>
              </a:r>
            </a:p>
          </p:txBody>
        </p:sp>
        <p:sp>
          <p:nvSpPr>
            <p:cNvPr id="370" name="Прямоугольник 10"/>
            <p:cNvSpPr/>
            <p:nvPr/>
          </p:nvSpPr>
          <p:spPr>
            <a:xfrm>
              <a:off x="0" y="2362393"/>
              <a:ext cx="19407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32538F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COM3</a:t>
              </a:r>
            </a:p>
          </p:txBody>
        </p:sp>
        <p:sp>
          <p:nvSpPr>
            <p:cNvPr id="371" name="Прямоугольник 11"/>
            <p:cNvSpPr/>
            <p:nvPr/>
          </p:nvSpPr>
          <p:spPr>
            <a:xfrm>
              <a:off x="0" y="3308597"/>
              <a:ext cx="19407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32538F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COM N</a:t>
              </a:r>
            </a:p>
          </p:txBody>
        </p:sp>
      </p:grpSp>
      <p:grpSp>
        <p:nvGrpSpPr>
          <p:cNvPr id="377" name="Группа 18"/>
          <p:cNvGrpSpPr/>
          <p:nvPr/>
        </p:nvGrpSpPr>
        <p:grpSpPr>
          <a:xfrm>
            <a:off x="11026870" y="3099675"/>
            <a:ext cx="3248181" cy="3016899"/>
            <a:chOff x="0" y="0"/>
            <a:chExt cx="3248180" cy="3016898"/>
          </a:xfrm>
        </p:grpSpPr>
        <p:sp>
          <p:nvSpPr>
            <p:cNvPr id="373" name="Прямая со стрелкой 13"/>
            <p:cNvSpPr/>
            <p:nvPr/>
          </p:nvSpPr>
          <p:spPr>
            <a:xfrm>
              <a:off x="-1" y="-1"/>
              <a:ext cx="3248182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374" name="Прямая со стрелкой 15"/>
            <p:cNvSpPr/>
            <p:nvPr/>
          </p:nvSpPr>
          <p:spPr>
            <a:xfrm>
              <a:off x="-1" y="1026366"/>
              <a:ext cx="3248182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375" name="Прямая со стрелкой 16"/>
            <p:cNvSpPr/>
            <p:nvPr/>
          </p:nvSpPr>
          <p:spPr>
            <a:xfrm>
              <a:off x="-1" y="2021634"/>
              <a:ext cx="3248182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376" name="Прямая со стрелкой 17"/>
            <p:cNvSpPr/>
            <p:nvPr/>
          </p:nvSpPr>
          <p:spPr>
            <a:xfrm>
              <a:off x="-1" y="3016898"/>
              <a:ext cx="3248182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2" name="Группа 19"/>
          <p:cNvGrpSpPr/>
          <p:nvPr/>
        </p:nvGrpSpPr>
        <p:grpSpPr>
          <a:xfrm>
            <a:off x="11026870" y="2862053"/>
            <a:ext cx="3248181" cy="3016899"/>
            <a:chOff x="0" y="0"/>
            <a:chExt cx="3248180" cy="3016898"/>
          </a:xfrm>
        </p:grpSpPr>
        <p:sp>
          <p:nvSpPr>
            <p:cNvPr id="378" name="Прямая со стрелкой 20"/>
            <p:cNvSpPr/>
            <p:nvPr/>
          </p:nvSpPr>
          <p:spPr>
            <a:xfrm flipH="1" flipV="1">
              <a:off x="0" y="0"/>
              <a:ext cx="3248181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379" name="Прямая со стрелкой 21"/>
            <p:cNvSpPr/>
            <p:nvPr/>
          </p:nvSpPr>
          <p:spPr>
            <a:xfrm flipH="1" flipV="1">
              <a:off x="0" y="1026366"/>
              <a:ext cx="3248181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380" name="Прямая со стрелкой 22"/>
            <p:cNvSpPr/>
            <p:nvPr/>
          </p:nvSpPr>
          <p:spPr>
            <a:xfrm flipH="1" flipV="1">
              <a:off x="0" y="2021634"/>
              <a:ext cx="3248181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381" name="Прямая со стрелкой 23"/>
            <p:cNvSpPr/>
            <p:nvPr/>
          </p:nvSpPr>
          <p:spPr>
            <a:xfrm flipH="1" flipV="1">
              <a:off x="0" y="3016898"/>
              <a:ext cx="3248181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5" name="Группа 26"/>
          <p:cNvGrpSpPr/>
          <p:nvPr/>
        </p:nvGrpSpPr>
        <p:grpSpPr>
          <a:xfrm>
            <a:off x="16302905" y="2361173"/>
            <a:ext cx="1270001" cy="1762283"/>
            <a:chOff x="0" y="0"/>
            <a:chExt cx="1270000" cy="1762282"/>
          </a:xfrm>
        </p:grpSpPr>
        <p:sp>
          <p:nvSpPr>
            <p:cNvPr id="383" name="TextBox 24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>
                <a:defRPr i="1" sz="2800">
                  <a:solidFill>
                    <a:srgbClr val="0070C0"/>
                  </a:solidFill>
                </a:defRPr>
              </a:lvl1pPr>
            </a:lstStyle>
            <a:p>
              <a:pPr/>
              <a:r>
                <a:t>usbVendorId</a:t>
              </a:r>
            </a:p>
          </p:txBody>
        </p:sp>
        <p:sp>
          <p:nvSpPr>
            <p:cNvPr id="384" name="TextBox 25"/>
            <p:cNvSpPr/>
            <p:nvPr/>
          </p:nvSpPr>
          <p:spPr>
            <a:xfrm>
              <a:off x="0" y="492282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>
                <a:defRPr i="1" sz="2800">
                  <a:solidFill>
                    <a:srgbClr val="0070C0"/>
                  </a:solidFill>
                </a:defRPr>
              </a:lvl1pPr>
            </a:lstStyle>
            <a:p>
              <a:pPr/>
              <a:r>
                <a:t>usbProductId</a:t>
              </a:r>
            </a:p>
          </p:txBody>
        </p:sp>
      </p:grpSp>
      <p:sp>
        <p:nvSpPr>
          <p:cNvPr id="386" name="28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28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7" grpId="3"/>
      <p:bldP build="whole" bldLvl="1" animBg="1" rev="0" advAuto="0" spid="367" grpId="1"/>
      <p:bldP build="whole" bldLvl="1" animBg="1" rev="0" advAuto="0" spid="372" grpId="2"/>
      <p:bldP build="whole" bldLvl="1" animBg="1" rev="0" advAuto="0" spid="382" grpId="4"/>
      <p:bldP build="whole" bldLvl="1" animBg="1" rev="0" advAuto="0" spid="385" grpId="5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Box 5"/>
          <p:cNvSpPr txBox="1"/>
          <p:nvPr/>
        </p:nvSpPr>
        <p:spPr>
          <a:xfrm>
            <a:off x="10639329" y="617368"/>
            <a:ext cx="3544011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Serial</a:t>
            </a:r>
          </a:p>
        </p:txBody>
      </p:sp>
      <p:sp>
        <p:nvSpPr>
          <p:cNvPr id="390" name="TextBox 25"/>
          <p:cNvSpPr txBox="1"/>
          <p:nvPr/>
        </p:nvSpPr>
        <p:spPr>
          <a:xfrm>
            <a:off x="5027728" y="1696549"/>
            <a:ext cx="14767214" cy="94047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33333"/>
                </a:solidFill>
              </a:rPr>
              <a:t>port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</a:t>
            </a:r>
            <a:r>
              <a:t>await</a:t>
            </a:r>
            <a:r>
              <a:rPr>
                <a:solidFill>
                  <a:srgbClr val="333333"/>
                </a:solidFill>
              </a:rPr>
              <a:t> navigator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333333"/>
                </a:solidFill>
              </a:rPr>
              <a:t>serial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request</a:t>
            </a:r>
            <a:r>
              <a:rPr>
                <a:solidFill>
                  <a:srgbClr val="2F9C0A"/>
                </a:solidFill>
              </a:rPr>
              <a:t>Ports</a:t>
            </a:r>
            <a:r>
              <a:rPr>
                <a:solidFill>
                  <a:srgbClr val="5F6364"/>
                </a:solidFill>
              </a:rPr>
              <a:t>({</a:t>
            </a:r>
            <a:r>
              <a:rPr>
                <a:solidFill>
                  <a:srgbClr val="333333"/>
                </a:solidFill>
              </a:rPr>
              <a:t> filters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5F6364"/>
                </a:solidFill>
              </a:rPr>
              <a:t>}</a:t>
            </a:r>
            <a:r>
              <a:rPr>
                <a:solidFill>
                  <a:srgbClr val="5F6364"/>
                </a:solidFill>
              </a:rPr>
              <a:t>);</a:t>
            </a:r>
            <a:endParaRPr>
              <a:solidFill>
                <a:srgbClr val="5F6364"/>
              </a:solidFill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let</a:t>
            </a:r>
            <a:r>
              <a:rPr>
                <a:solidFill>
                  <a:srgbClr val="333333"/>
                </a:solidFill>
              </a:rPr>
              <a:t> port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</a:t>
            </a:r>
            <a:r>
              <a:t>await</a:t>
            </a:r>
            <a:r>
              <a:rPr>
                <a:solidFill>
                  <a:srgbClr val="333333"/>
                </a:solidFill>
              </a:rPr>
              <a:t> navigator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333333"/>
                </a:solidFill>
              </a:rPr>
              <a:t>serial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getPorts</a:t>
            </a:r>
            <a:r>
              <a:rPr>
                <a:solidFill>
                  <a:srgbClr val="5F6364"/>
                </a:solidFill>
              </a:rPr>
              <a:t>();</a:t>
            </a:r>
            <a:endParaRPr>
              <a:solidFill>
                <a:srgbClr val="5F6364"/>
              </a:solidFill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endParaRPr>
              <a:solidFill>
                <a:srgbClr val="5F6364"/>
              </a:solidFill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await</a:t>
            </a:r>
            <a:r>
              <a:rPr>
                <a:solidFill>
                  <a:srgbClr val="333333"/>
                </a:solidFill>
              </a:rPr>
              <a:t> port.</a:t>
            </a:r>
            <a:r>
              <a:rPr>
                <a:solidFill>
                  <a:srgbClr val="2F9C0A"/>
                </a:solidFill>
              </a:rPr>
              <a:t>open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{ baudRate: 9600 }</a:t>
            </a:r>
            <a:r>
              <a:rPr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333333"/>
                </a:solidFill>
              </a:rPr>
              <a:t>; 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const</a:t>
            </a:r>
            <a:r>
              <a:rPr>
                <a:solidFill>
                  <a:srgbClr val="333333"/>
                </a:solidFill>
              </a:rPr>
              <a:t> reader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port.readable.</a:t>
            </a:r>
            <a:r>
              <a:rPr>
                <a:solidFill>
                  <a:srgbClr val="2F9C0A"/>
                </a:solidFill>
              </a:rPr>
              <a:t>getReader</a:t>
            </a:r>
            <a:r>
              <a:rPr>
                <a:solidFill>
                  <a:srgbClr val="000000"/>
                </a:solidFill>
              </a:rPr>
              <a:t>()</a:t>
            </a:r>
            <a:r>
              <a:rPr>
                <a:solidFill>
                  <a:srgbClr val="000000"/>
                </a:solidFill>
              </a:rPr>
              <a:t>;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const</a:t>
            </a:r>
            <a:r>
              <a:rPr>
                <a:solidFill>
                  <a:srgbClr val="333333"/>
                </a:solidFill>
              </a:rPr>
              <a:t> { value, done } = </a:t>
            </a:r>
            <a:r>
              <a:t>await</a:t>
            </a:r>
            <a:r>
              <a:rPr>
                <a:solidFill>
                  <a:srgbClr val="333333"/>
                </a:solidFill>
              </a:rPr>
              <a:t> reader.</a:t>
            </a:r>
            <a:r>
              <a:rPr>
                <a:solidFill>
                  <a:srgbClr val="2F9C0A"/>
                </a:solidFill>
              </a:rPr>
              <a:t>read</a:t>
            </a:r>
            <a:r>
              <a:rPr>
                <a:solidFill>
                  <a:srgbClr val="000000"/>
                </a:solidFill>
              </a:rPr>
              <a:t>()</a:t>
            </a:r>
            <a:r>
              <a:rPr>
                <a:solidFill>
                  <a:srgbClr val="333333"/>
                </a:solidFill>
              </a:rPr>
              <a:t>; </a:t>
            </a:r>
            <a:endParaRPr>
              <a:solidFill>
                <a:srgbClr val="333333"/>
              </a:solidFill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endParaRPr>
              <a:solidFill>
                <a:srgbClr val="333333"/>
              </a:solidFill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const</a:t>
            </a:r>
            <a:r>
              <a:rPr>
                <a:solidFill>
                  <a:srgbClr val="333333"/>
                </a:solidFill>
              </a:rPr>
              <a:t> writer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 port.</a:t>
            </a:r>
            <a:r>
              <a:rPr>
                <a:solidFill>
                  <a:srgbClr val="333333"/>
                </a:solidFill>
              </a:rPr>
              <a:t>writeble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get</a:t>
            </a:r>
            <a:r>
              <a:rPr>
                <a:solidFill>
                  <a:srgbClr val="2F9C0A"/>
                </a:solidFill>
              </a:rPr>
              <a:t>Writer</a:t>
            </a:r>
            <a:r>
              <a:rPr>
                <a:solidFill>
                  <a:srgbClr val="000000"/>
                </a:solidFill>
              </a:rPr>
              <a:t>()</a:t>
            </a:r>
            <a:r>
              <a:rPr>
                <a:solidFill>
                  <a:srgbClr val="000000"/>
                </a:solidFill>
              </a:rPr>
              <a:t>;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await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33333"/>
                </a:solidFill>
              </a:rPr>
              <a:t>writer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write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[Uint8Array]</a:t>
            </a:r>
            <a:r>
              <a:rPr>
                <a:solidFill>
                  <a:srgbClr val="000000"/>
                </a:solidFill>
              </a:rPr>
              <a:t>)</a:t>
            </a:r>
            <a:r>
              <a:rPr>
                <a:solidFill>
                  <a:srgbClr val="333333"/>
                </a:solidFill>
              </a:rPr>
              <a:t>;</a:t>
            </a:r>
            <a:endParaRPr>
              <a:solidFill>
                <a:srgbClr val="333333"/>
              </a:solidFill>
            </a:endParaRPr>
          </a:p>
          <a:p>
            <a:pPr>
              <a:defRPr sz="44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endParaRPr>
              <a:solidFill>
                <a:srgbClr val="333333"/>
              </a:solidFill>
            </a:endParaRPr>
          </a:p>
          <a:p>
            <a:pPr>
              <a:defRPr sz="4400"/>
            </a:pPr>
            <a:r>
              <a:t>chrome:/</a:t>
            </a:r>
            <a:r>
              <a:t>/ </a:t>
            </a:r>
            <a:r>
              <a:rPr>
                <a:solidFill>
                  <a:srgbClr val="202124"/>
                </a:solidFill>
                <a:latin typeface="Fira Code Regular"/>
                <a:ea typeface="Fira Code Regular"/>
                <a:cs typeface="Fira Code Regular"/>
                <a:sym typeface="Fira Code Regular"/>
              </a:rPr>
              <a:t>device-log</a:t>
            </a:r>
            <a:r>
              <a:t> – </a:t>
            </a:r>
            <a:r>
              <a:t>полезная</a:t>
            </a:r>
            <a:r>
              <a:t> </a:t>
            </a:r>
            <a:r>
              <a:t>отладочная информация</a:t>
            </a:r>
          </a:p>
        </p:txBody>
      </p:sp>
      <p:sp>
        <p:nvSpPr>
          <p:cNvPr id="391" name="29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29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4"/>
          <p:cNvSpPr txBox="1"/>
          <p:nvPr/>
        </p:nvSpPr>
        <p:spPr>
          <a:xfrm>
            <a:off x="1401948" y="3827095"/>
            <a:ext cx="1615843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О себе:</a:t>
            </a:r>
          </a:p>
        </p:txBody>
      </p:sp>
      <p:grpSp>
        <p:nvGrpSpPr>
          <p:cNvPr id="88" name="Group"/>
          <p:cNvGrpSpPr/>
          <p:nvPr/>
        </p:nvGrpSpPr>
        <p:grpSpPr>
          <a:xfrm>
            <a:off x="5734780" y="3203510"/>
            <a:ext cx="17247272" cy="6077339"/>
            <a:chOff x="0" y="0"/>
            <a:chExt cx="17247271" cy="6077337"/>
          </a:xfrm>
        </p:grpSpPr>
        <p:pic>
          <p:nvPicPr>
            <p:cNvPr id="86" name="Рисунок 3" descr="Рисунок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18375" y="0"/>
              <a:ext cx="10128897" cy="6077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TextBox 5"/>
            <p:cNvSpPr txBox="1"/>
            <p:nvPr/>
          </p:nvSpPr>
          <p:spPr>
            <a:xfrm>
              <a:off x="0" y="1461797"/>
              <a:ext cx="4868482" cy="6407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- </a:t>
              </a:r>
              <a:r>
                <a:t>Senior Community Lead</a:t>
              </a:r>
            </a:p>
          </p:txBody>
        </p:sp>
      </p:grpSp>
      <p:sp>
        <p:nvSpPr>
          <p:cNvPr id="89" name="TextBox 6"/>
          <p:cNvSpPr txBox="1"/>
          <p:nvPr/>
        </p:nvSpPr>
        <p:spPr>
          <a:xfrm>
            <a:off x="2214028" y="4665307"/>
            <a:ext cx="3622344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Райффайзен банк</a:t>
            </a:r>
          </a:p>
        </p:txBody>
      </p:sp>
      <p:grpSp>
        <p:nvGrpSpPr>
          <p:cNvPr id="92" name="Group"/>
          <p:cNvGrpSpPr/>
          <p:nvPr/>
        </p:nvGrpSpPr>
        <p:grpSpPr>
          <a:xfrm>
            <a:off x="2214027" y="5503519"/>
            <a:ext cx="4485954" cy="1270001"/>
            <a:chOff x="0" y="0"/>
            <a:chExt cx="4485952" cy="1270000"/>
          </a:xfrm>
        </p:grpSpPr>
        <p:sp>
          <p:nvSpPr>
            <p:cNvPr id="90" name="TextBox 7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Telegram (</a:t>
              </a:r>
              <a:r>
                <a:t>и т.д.</a:t>
              </a:r>
              <a:r>
                <a:t>)</a:t>
              </a:r>
            </a:p>
          </p:txBody>
        </p:sp>
        <p:sp>
          <p:nvSpPr>
            <p:cNvPr id="91" name="TextBox 8"/>
            <p:cNvSpPr/>
            <p:nvPr/>
          </p:nvSpPr>
          <p:spPr>
            <a:xfrm>
              <a:off x="3215952" y="0"/>
              <a:ext cx="1270001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–</a:t>
              </a:r>
              <a:r>
                <a:t> Tetragius</a:t>
              </a:r>
            </a:p>
          </p:txBody>
        </p:sp>
      </p:grpSp>
      <p:grpSp>
        <p:nvGrpSpPr>
          <p:cNvPr id="95" name="Группа 13"/>
          <p:cNvGrpSpPr/>
          <p:nvPr/>
        </p:nvGrpSpPr>
        <p:grpSpPr>
          <a:xfrm>
            <a:off x="1401947" y="7204775"/>
            <a:ext cx="2082081" cy="2108213"/>
            <a:chOff x="0" y="0"/>
            <a:chExt cx="2082079" cy="2108212"/>
          </a:xfrm>
        </p:grpSpPr>
        <p:sp>
          <p:nvSpPr>
            <p:cNvPr id="93" name="TextBox 10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Прошлые выступления:</a:t>
              </a:r>
            </a:p>
          </p:txBody>
        </p:sp>
        <p:sp>
          <p:nvSpPr>
            <p:cNvPr id="94" name="TextBox 11"/>
            <p:cNvSpPr/>
            <p:nvPr/>
          </p:nvSpPr>
          <p:spPr>
            <a:xfrm>
              <a:off x="812079" y="838212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FC-2020 –  WebAssembly UI- </a:t>
              </a:r>
              <a:r>
                <a:t>фреймворки</a:t>
              </a:r>
            </a:p>
          </p:txBody>
        </p:sp>
      </p:grpSp>
      <p:sp>
        <p:nvSpPr>
          <p:cNvPr id="96" name="3"/>
          <p:cNvSpPr txBox="1"/>
          <p:nvPr/>
        </p:nvSpPr>
        <p:spPr>
          <a:xfrm>
            <a:off x="23781598" y="187614"/>
            <a:ext cx="427302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</a:t>
            </a:r>
          </a:p>
        </p:txBody>
      </p:sp>
      <p:pic>
        <p:nvPicPr>
          <p:cNvPr id="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" grpId="5"/>
      <p:bldP build="whole" bldLvl="1" animBg="1" rev="0" advAuto="0" spid="85" grpId="1"/>
      <p:bldP build="whole" bldLvl="1" animBg="1" rev="0" advAuto="0" spid="88" grpId="3"/>
      <p:bldP build="whole" bldLvl="1" animBg="1" rev="0" advAuto="0" spid="89" grpId="2"/>
      <p:bldP build="whole" bldLvl="1" animBg="1" rev="0" advAuto="0" spid="92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Box 3"/>
          <p:cNvSpPr txBox="1"/>
          <p:nvPr/>
        </p:nvSpPr>
        <p:spPr>
          <a:xfrm>
            <a:off x="9673163" y="6067020"/>
            <a:ext cx="5594242" cy="15565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10800"/>
            </a:lvl1pPr>
          </a:lstStyle>
          <a:p>
            <a:pPr/>
            <a:r>
              <a:t>Gamepad</a:t>
            </a:r>
          </a:p>
        </p:txBody>
      </p:sp>
      <p:sp>
        <p:nvSpPr>
          <p:cNvPr id="395" name="30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30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Box 2"/>
          <p:cNvSpPr txBox="1"/>
          <p:nvPr/>
        </p:nvSpPr>
        <p:spPr>
          <a:xfrm>
            <a:off x="10488257" y="692012"/>
            <a:ext cx="3394786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>
              <a:defRPr>
                <a:solidFill>
                  <a:srgbClr val="BFBFBF"/>
                </a:solidFill>
              </a:defRPr>
            </a:pPr>
            <a:r>
              <a:rPr>
                <a:solidFill>
                  <a:srgbClr val="000000"/>
                </a:solidFill>
              </a:rPr>
              <a:t>Gamepad</a:t>
            </a:r>
          </a:p>
        </p:txBody>
      </p:sp>
      <p:pic>
        <p:nvPicPr>
          <p:cNvPr id="399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452" y="1487956"/>
            <a:ext cx="13896643" cy="7475435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TextBox 7"/>
          <p:cNvSpPr txBox="1"/>
          <p:nvPr/>
        </p:nvSpPr>
        <p:spPr>
          <a:xfrm>
            <a:off x="3791817" y="8806503"/>
            <a:ext cx="7657620" cy="11480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28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const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333333"/>
                </a:solidFill>
              </a:rPr>
              <a:t>gamepad</a:t>
            </a:r>
            <a:r>
              <a:rPr>
                <a:solidFill>
                  <a:srgbClr val="333333"/>
                </a:solidFill>
              </a:rPr>
              <a:t> </a:t>
            </a:r>
            <a:r>
              <a:rPr>
                <a:solidFill>
                  <a:srgbClr val="A67F59"/>
                </a:solidFill>
              </a:rPr>
              <a:t>=</a:t>
            </a:r>
            <a:r>
              <a:rPr>
                <a:solidFill>
                  <a:srgbClr val="5F6364"/>
                </a:solidFill>
              </a:rPr>
              <a:t> navigator</a:t>
            </a:r>
            <a:r>
              <a:rPr>
                <a:solidFill>
                  <a:srgbClr val="5F6364"/>
                </a:solidFill>
              </a:rPr>
              <a:t>.</a:t>
            </a:r>
            <a:r>
              <a:rPr>
                <a:solidFill>
                  <a:srgbClr val="2F9C0A"/>
                </a:solidFill>
              </a:rPr>
              <a:t>getGamepads</a:t>
            </a:r>
            <a:r>
              <a:rPr>
                <a:solidFill>
                  <a:srgbClr val="5F6364"/>
                </a:solidFill>
              </a:rPr>
              <a:t>()</a:t>
            </a:r>
            <a:r>
              <a:rPr>
                <a:solidFill>
                  <a:srgbClr val="5F6364"/>
                </a:solidFill>
              </a:rPr>
              <a:t>[0]</a:t>
            </a:r>
            <a:r>
              <a:rPr>
                <a:solidFill>
                  <a:srgbClr val="5F6364"/>
                </a:solidFill>
              </a:rPr>
              <a:t>;</a:t>
            </a:r>
            <a:endParaRPr>
              <a:solidFill>
                <a:srgbClr val="5F6364"/>
              </a:solidFill>
            </a:endParaRPr>
          </a:p>
          <a:p>
            <a:pPr>
              <a:defRPr sz="2800">
                <a:solidFill>
                  <a:srgbClr val="0E82A9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console.</a:t>
            </a:r>
            <a:r>
              <a:rPr>
                <a:solidFill>
                  <a:srgbClr val="2F9C0A"/>
                </a:solidFill>
              </a:rPr>
              <a:t>log</a:t>
            </a:r>
            <a:r>
              <a:t>(gamepad.buttons[0].value);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</a:p>
        </p:txBody>
      </p:sp>
      <p:pic>
        <p:nvPicPr>
          <p:cNvPr id="401" name="Рисунок 9" descr="Рисунок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24151" y="601235"/>
            <a:ext cx="8542258" cy="10316247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31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31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0" grpId="3"/>
      <p:bldP build="whole" bldLvl="1" animBg="1" rev="0" advAuto="0" spid="401" grpId="2"/>
      <p:bldP build="whole" bldLvl="1" animBg="1" rev="0" advAuto="0" spid="39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Box 3"/>
          <p:cNvSpPr txBox="1"/>
          <p:nvPr/>
        </p:nvSpPr>
        <p:spPr>
          <a:xfrm>
            <a:off x="9673163" y="6067020"/>
            <a:ext cx="4812671" cy="15565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108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HID</a:t>
            </a:r>
          </a:p>
        </p:txBody>
      </p:sp>
      <p:sp>
        <p:nvSpPr>
          <p:cNvPr id="406" name="32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32</a:t>
            </a:r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Box 2"/>
          <p:cNvSpPr txBox="1"/>
          <p:nvPr/>
        </p:nvSpPr>
        <p:spPr>
          <a:xfrm>
            <a:off x="10719833" y="656097"/>
            <a:ext cx="2931634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HID</a:t>
            </a:r>
          </a:p>
        </p:txBody>
      </p:sp>
      <p:pic>
        <p:nvPicPr>
          <p:cNvPr id="41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1085" y="4246391"/>
            <a:ext cx="7926797" cy="5027857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Прямая со стрелкой 20"/>
          <p:cNvSpPr/>
          <p:nvPr/>
        </p:nvSpPr>
        <p:spPr>
          <a:xfrm>
            <a:off x="9209253" y="5569525"/>
            <a:ext cx="6680540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412" name="TextBox 21"/>
          <p:cNvSpPr txBox="1"/>
          <p:nvPr/>
        </p:nvSpPr>
        <p:spPr>
          <a:xfrm>
            <a:off x="11858035" y="6427233"/>
            <a:ext cx="137027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report</a:t>
            </a:r>
          </a:p>
        </p:txBody>
      </p:sp>
      <p:sp>
        <p:nvSpPr>
          <p:cNvPr id="413" name="Прямая со стрелкой 23"/>
          <p:cNvSpPr/>
          <p:nvPr/>
        </p:nvSpPr>
        <p:spPr>
          <a:xfrm flipH="1" flipV="1">
            <a:off x="9635228" y="7951112"/>
            <a:ext cx="6210655" cy="1"/>
          </a:xfrm>
          <a:prstGeom prst="line">
            <a:avLst/>
          </a:prstGeom>
          <a:ln w="762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73228" y="3848792"/>
            <a:ext cx="7343359" cy="5823054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33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33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2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3"/>
      <p:bldP build="whole" bldLvl="1" animBg="1" rev="0" advAuto="0" spid="412" grpId="5"/>
      <p:bldP build="whole" bldLvl="1" animBg="1" rev="0" advAuto="0" spid="413" grpId="4"/>
      <p:bldP build="whole" bldLvl="1" animBg="1" rev="0" advAuto="0" spid="410" grpId="1"/>
      <p:bldP build="whole" bldLvl="1" animBg="1" rev="0" advAuto="0" spid="414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Box 2"/>
          <p:cNvSpPr txBox="1"/>
          <p:nvPr/>
        </p:nvSpPr>
        <p:spPr>
          <a:xfrm>
            <a:off x="10719834" y="656097"/>
            <a:ext cx="2931633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HID</a:t>
            </a:r>
          </a:p>
        </p:txBody>
      </p:sp>
      <p:pic>
        <p:nvPicPr>
          <p:cNvPr id="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24703" y="2894531"/>
            <a:ext cx="100838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04458" y="2446095"/>
            <a:ext cx="11524292" cy="688231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const devices = await navigator.hid.requestDevice({});…"/>
          <p:cNvSpPr txBox="1"/>
          <p:nvPr/>
        </p:nvSpPr>
        <p:spPr>
          <a:xfrm>
            <a:off x="222362" y="1731814"/>
            <a:ext cx="11902335" cy="83108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defTabSz="914400">
              <a:lnSpc>
                <a:spcPts val="6400"/>
              </a:lnSpc>
              <a:defRPr sz="24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devices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F00DB"/>
                </a:solidFill>
              </a:rPr>
              <a:t>await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navigator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01080"/>
                </a:solidFill>
              </a:rPr>
              <a:t>hid</a:t>
            </a:r>
            <a:r>
              <a:rPr>
                <a:solidFill>
                  <a:srgbClr val="000000"/>
                </a:solidFill>
              </a:rPr>
              <a:t>.</a:t>
            </a:r>
            <a:r>
              <a:t>requestDevice</a:t>
            </a:r>
            <a:r>
              <a:rPr>
                <a:solidFill>
                  <a:srgbClr val="000000"/>
                </a:solidFill>
              </a:rPr>
              <a:t>({});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controller</a:t>
            </a:r>
            <a:r>
              <a:rPr>
                <a:solidFill>
                  <a:srgbClr val="000000"/>
                </a:solidFill>
              </a:rPr>
              <a:t> = </a:t>
            </a:r>
            <a:r>
              <a:t>devices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];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AF00DB"/>
                </a:solidFill>
              </a:rPr>
              <a:t>await</a:t>
            </a:r>
            <a:r>
              <a:rPr>
                <a:solidFill>
                  <a:srgbClr val="000000"/>
                </a:solidFill>
              </a:rPr>
              <a:t> </a:t>
            </a:r>
            <a:r>
              <a:t>controller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open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70C1"/>
                </a:solidFill>
              </a:rPr>
              <a:t>controller</a:t>
            </a:r>
            <a:r>
              <a:rPr>
                <a:solidFill>
                  <a:srgbClr val="000000"/>
                </a:solidFill>
              </a:rPr>
              <a:t>.</a:t>
            </a:r>
            <a:r>
              <a:t>oninputreport</a:t>
            </a:r>
            <a:r>
              <a:rPr>
                <a:solidFill>
                  <a:srgbClr val="000000"/>
                </a:solidFill>
              </a:rPr>
              <a:t> = (</a:t>
            </a:r>
            <a:r>
              <a:rPr>
                <a:solidFill>
                  <a:srgbClr val="001080"/>
                </a:solidFill>
              </a:rPr>
              <a:t>e</a:t>
            </a:r>
            <a:r>
              <a:rPr>
                <a:solidFill>
                  <a:srgbClr val="000000"/>
                </a:solidFill>
              </a:rPr>
              <a:t>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{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report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1080"/>
                </a:solidFill>
              </a:rPr>
              <a:t>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800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Кнопки с пиктограммами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mainButtons</a:t>
            </a:r>
            <a:r>
              <a:rPr>
                <a:solidFill>
                  <a:srgbClr val="000000"/>
                </a:solidFill>
              </a:rPr>
              <a:t> = </a:t>
            </a:r>
            <a:r>
              <a:t>report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getUint8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A31515"/>
                </a:solidFill>
              </a:rPr>
              <a:t>'triangle'</a:t>
            </a:r>
            <a:r>
              <a:rPr>
                <a:solidFill>
                  <a:srgbClr val="000000"/>
                </a:solidFill>
              </a:rPr>
              <a:t>] = !!(</a:t>
            </a:r>
            <a:r>
              <a:t>mainButtons</a:t>
            </a:r>
            <a:r>
              <a:rPr>
                <a:solidFill>
                  <a:srgbClr val="000000"/>
                </a:solidFill>
              </a:rPr>
              <a:t> &amp; </a:t>
            </a:r>
            <a:r>
              <a:rPr>
                <a:solidFill>
                  <a:srgbClr val="098658"/>
                </a:solidFill>
              </a:rPr>
              <a:t>0x80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A31515"/>
                </a:solidFill>
              </a:rPr>
              <a:t>'circle'</a:t>
            </a:r>
            <a:r>
              <a:rPr>
                <a:solidFill>
                  <a:srgbClr val="000000"/>
                </a:solidFill>
              </a:rPr>
              <a:t>] = !!(</a:t>
            </a:r>
            <a:r>
              <a:t>mainButtons</a:t>
            </a:r>
            <a:r>
              <a:rPr>
                <a:solidFill>
                  <a:srgbClr val="000000"/>
                </a:solidFill>
              </a:rPr>
              <a:t> &amp; </a:t>
            </a:r>
            <a:r>
              <a:rPr>
                <a:solidFill>
                  <a:srgbClr val="098658"/>
                </a:solidFill>
              </a:rPr>
              <a:t>0x40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A31515"/>
                </a:solidFill>
              </a:rPr>
              <a:t>'cross'</a:t>
            </a:r>
            <a:r>
              <a:rPr>
                <a:solidFill>
                  <a:srgbClr val="000000"/>
                </a:solidFill>
              </a:rPr>
              <a:t>] = !!(</a:t>
            </a:r>
            <a:r>
              <a:t>mainButtons</a:t>
            </a:r>
            <a:r>
              <a:rPr>
                <a:solidFill>
                  <a:srgbClr val="000000"/>
                </a:solidFill>
              </a:rPr>
              <a:t> &amp; </a:t>
            </a:r>
            <a:r>
              <a:rPr>
                <a:solidFill>
                  <a:srgbClr val="098658"/>
                </a:solidFill>
              </a:rPr>
              <a:t>0x20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A31515"/>
                </a:solidFill>
              </a:rPr>
              <a:t>'square'</a:t>
            </a:r>
            <a:r>
              <a:rPr>
                <a:solidFill>
                  <a:srgbClr val="000000"/>
                </a:solidFill>
              </a:rPr>
              <a:t>] = !!(</a:t>
            </a:r>
            <a:r>
              <a:t>mainButtons</a:t>
            </a:r>
            <a:r>
              <a:rPr>
                <a:solidFill>
                  <a:srgbClr val="000000"/>
                </a:solidFill>
              </a:rPr>
              <a:t> &amp; </a:t>
            </a:r>
            <a:r>
              <a:rPr>
                <a:solidFill>
                  <a:srgbClr val="098658"/>
                </a:solidFill>
              </a:rPr>
              <a:t>0x10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800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Кеопки со стрелками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dPad</a:t>
            </a:r>
            <a:r>
              <a:rPr>
                <a:solidFill>
                  <a:srgbClr val="000000"/>
                </a:solidFill>
              </a:rPr>
              <a:t> = </a:t>
            </a:r>
            <a:r>
              <a:t>mainButtons</a:t>
            </a:r>
            <a:r>
              <a:rPr>
                <a:solidFill>
                  <a:srgbClr val="000000"/>
                </a:solidFill>
              </a:rPr>
              <a:t> &amp; </a:t>
            </a:r>
            <a:r>
              <a:rPr>
                <a:solidFill>
                  <a:srgbClr val="098658"/>
                </a:solidFill>
              </a:rPr>
              <a:t>0x0F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t>'dPadUp'</a:t>
            </a:r>
            <a:r>
              <a:rPr>
                <a:solidFill>
                  <a:srgbClr val="000000"/>
                </a:solidFill>
              </a:rPr>
              <a:t>] =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7</a:t>
            </a:r>
            <a:r>
              <a:rPr>
                <a:solidFill>
                  <a:srgbClr val="000000"/>
                </a:solidFill>
              </a:rPr>
              <a:t> 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 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t>'dPadRight'</a:t>
            </a:r>
            <a:r>
              <a:rPr>
                <a:solidFill>
                  <a:srgbClr val="000000"/>
                </a:solidFill>
              </a:rPr>
              <a:t>] =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 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 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t>'dPadDown'</a:t>
            </a:r>
            <a:r>
              <a:rPr>
                <a:solidFill>
                  <a:srgbClr val="000000"/>
                </a:solidFill>
              </a:rPr>
              <a:t>] =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 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 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5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t>'dPadLeft'</a:t>
            </a:r>
            <a:r>
              <a:rPr>
                <a:solidFill>
                  <a:srgbClr val="000000"/>
                </a:solidFill>
              </a:rPr>
              <a:t>] =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5</a:t>
            </a:r>
            <a:r>
              <a:rPr>
                <a:solidFill>
                  <a:srgbClr val="000000"/>
                </a:solidFill>
              </a:rPr>
              <a:t> 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6</a:t>
            </a:r>
            <a:r>
              <a:rPr>
                <a:solidFill>
                  <a:srgbClr val="000000"/>
                </a:solidFill>
              </a:rPr>
              <a:t> 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7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6400"/>
              </a:lnSpc>
              <a:defRPr sz="24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};</a:t>
            </a:r>
          </a:p>
        </p:txBody>
      </p:sp>
      <p:sp>
        <p:nvSpPr>
          <p:cNvPr id="422" name="34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34</a:t>
            </a:r>
          </a:p>
        </p:txBody>
      </p:sp>
      <p:pic>
        <p:nvPicPr>
          <p:cNvPr id="4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1" grpId="3"/>
      <p:bldP build="whole" bldLvl="1" animBg="1" rev="0" advAuto="0" spid="419" grpId="1"/>
      <p:bldP build="whole" bldLvl="1" animBg="1" rev="0" advAuto="0" spid="420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Box 2"/>
          <p:cNvSpPr txBox="1"/>
          <p:nvPr/>
        </p:nvSpPr>
        <p:spPr>
          <a:xfrm>
            <a:off x="10719834" y="656097"/>
            <a:ext cx="2931633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HID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0097" y="1615439"/>
            <a:ext cx="8066082" cy="481707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const mainButtons = report.getUint8(4);…"/>
          <p:cNvSpPr txBox="1"/>
          <p:nvPr/>
        </p:nvSpPr>
        <p:spPr>
          <a:xfrm>
            <a:off x="362002" y="1778001"/>
            <a:ext cx="13317751" cy="97078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mainButtons</a:t>
            </a:r>
            <a:r>
              <a:rPr>
                <a:solidFill>
                  <a:srgbClr val="000000"/>
                </a:solidFill>
              </a:rPr>
              <a:t> = </a:t>
            </a:r>
            <a:r>
              <a:t>report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getUint8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A31515"/>
                </a:solidFill>
              </a:rPr>
              <a:t>'circle'</a:t>
            </a:r>
            <a:r>
              <a:rPr>
                <a:solidFill>
                  <a:srgbClr val="000000"/>
                </a:solidFill>
              </a:rPr>
              <a:t>] = !!(</a:t>
            </a:r>
            <a:r>
              <a:t>mainButtons</a:t>
            </a:r>
            <a:r>
              <a:rPr>
                <a:solidFill>
                  <a:srgbClr val="000000"/>
                </a:solidFill>
              </a:rPr>
              <a:t> &amp; </a:t>
            </a:r>
            <a:r>
              <a:rPr>
                <a:solidFill>
                  <a:srgbClr val="098658"/>
                </a:solidFill>
              </a:rPr>
              <a:t>0x40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dPad</a:t>
            </a:r>
            <a:r>
              <a:rPr>
                <a:solidFill>
                  <a:srgbClr val="000000"/>
                </a:solidFill>
              </a:rPr>
              <a:t> = </a:t>
            </a:r>
            <a:r>
              <a:t>mainButtons</a:t>
            </a:r>
            <a:r>
              <a:rPr>
                <a:solidFill>
                  <a:srgbClr val="000000"/>
                </a:solidFill>
              </a:rPr>
              <a:t> &amp; </a:t>
            </a:r>
            <a:r>
              <a:rPr>
                <a:solidFill>
                  <a:srgbClr val="098658"/>
                </a:solidFill>
              </a:rPr>
              <a:t>0x0F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1080"/>
                </a:solidFill>
              </a:rPr>
              <a:t>data</a:t>
            </a:r>
            <a:r>
              <a:rPr>
                <a:solidFill>
                  <a:srgbClr val="000000"/>
                </a:solidFill>
              </a:rPr>
              <a:t>[</a:t>
            </a:r>
            <a:r>
              <a:t>'dPadDown'</a:t>
            </a:r>
            <a:r>
              <a:rPr>
                <a:solidFill>
                  <a:srgbClr val="000000"/>
                </a:solidFill>
              </a:rPr>
              <a:t>] =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3</a:t>
            </a:r>
            <a:endParaRPr>
              <a:solidFill>
                <a:srgbClr val="098658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98658"/>
                </a:solidFill>
              </a:rPr>
              <a:t>              </a:t>
            </a:r>
            <a:r>
              <a:rPr>
                <a:solidFill>
                  <a:srgbClr val="000000"/>
                </a:solidFill>
              </a:rPr>
              <a:t>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4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      || </a:t>
            </a:r>
            <a:r>
              <a:rPr>
                <a:solidFill>
                  <a:srgbClr val="0070C1"/>
                </a:solidFill>
              </a:rPr>
              <a:t>dPad</a:t>
            </a:r>
            <a:r>
              <a:rPr>
                <a:solidFill>
                  <a:srgbClr val="000000"/>
                </a:solidFill>
              </a:rPr>
              <a:t> === </a:t>
            </a:r>
            <a:r>
              <a:rPr>
                <a:solidFill>
                  <a:srgbClr val="098658"/>
                </a:solidFill>
              </a:rPr>
              <a:t>5</a:t>
            </a:r>
            <a:r>
              <a:rPr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428" name="// [item] -&gt; item -&gt; 8bit -&gt; 00000000…"/>
          <p:cNvSpPr txBox="1"/>
          <p:nvPr/>
        </p:nvSpPr>
        <p:spPr>
          <a:xfrm>
            <a:off x="362635" y="1778001"/>
            <a:ext cx="14919551" cy="9707877"/>
          </a:xfrm>
          <a:prstGeom prst="rect">
            <a:avLst/>
          </a:prstGeom>
          <a:solidFill>
            <a:srgbClr val="FEFDFF">
              <a:alpha val="67669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defTabSz="914400">
              <a:lnSpc>
                <a:spcPts val="8600"/>
              </a:lnSpc>
              <a:defRPr sz="4200">
                <a:solidFill>
                  <a:srgbClr val="0000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// [item] -&gt; item -&gt; 8bit -&gt; 00000000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// </a:t>
            </a:r>
            <a:r>
              <a:rPr>
                <a:solidFill>
                  <a:schemeClr val="accent2"/>
                </a:solidFill>
              </a:rPr>
              <a:t>0100</a:t>
            </a:r>
            <a:r>
              <a:rPr>
                <a:solidFill>
                  <a:schemeClr val="accent6"/>
                </a:solidFill>
              </a:rPr>
              <a:t>0100</a:t>
            </a:r>
            <a:r>
              <a:rPr>
                <a:solidFill>
                  <a:srgbClr val="000000"/>
                </a:solidFill>
              </a:rPr>
              <a:t> -&gt; parseInt(‘01000100’, 2) -&gt; 68;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// 68 &amp; 0x40 = 64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        68 -&gt; 01000100 &amp;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(0x40).toString(2) -&gt; 01000000 =&gt; true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00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//                 68 -&gt; 01000100 &amp;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// (0x0F).toString(2) -&gt; 00001111;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//                       00000100;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endParaRPr>
              <a:solidFill>
                <a:srgbClr val="098658"/>
              </a:solidFill>
            </a:endParaRPr>
          </a:p>
          <a:p>
            <a:pPr defTabSz="914400">
              <a:lnSpc>
                <a:spcPts val="8600"/>
              </a:lnSpc>
              <a:defRPr sz="42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98658"/>
                </a:solidFill>
              </a:rPr>
              <a:t>                            </a:t>
            </a:r>
            <a:r>
              <a:rPr>
                <a:solidFill>
                  <a:srgbClr val="000000"/>
                </a:solidFill>
              </a:rPr>
              <a:t>// ! 100 =&gt; 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2" name="Connection Line"/>
          <p:cNvSpPr/>
          <p:nvPr/>
        </p:nvSpPr>
        <p:spPr>
          <a:xfrm>
            <a:off x="13111949" y="2239184"/>
            <a:ext cx="2653613" cy="1609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2674" y="151"/>
                  <a:pt x="19874" y="7351"/>
                  <a:pt x="21600" y="21600"/>
                </a:cubicBezTo>
              </a:path>
            </a:pathLst>
          </a:custGeom>
          <a:ln w="508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430" name="35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35</a:t>
            </a:r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2" grpId="1"/>
      <p:bldP build="p" bldLvl="5" animBg="1" rev="0" advAuto="0" spid="428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Box 2"/>
          <p:cNvSpPr txBox="1"/>
          <p:nvPr/>
        </p:nvSpPr>
        <p:spPr>
          <a:xfrm>
            <a:off x="10719834" y="656097"/>
            <a:ext cx="2931633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>
              <a:defRPr sz="6400">
                <a:solidFill>
                  <a:srgbClr val="BFBFBF"/>
                </a:solidFill>
              </a:defRPr>
            </a:pPr>
            <a:r>
              <a:t>Web</a:t>
            </a:r>
            <a:r>
              <a:rPr>
                <a:solidFill>
                  <a:srgbClr val="000000"/>
                </a:solidFill>
              </a:rPr>
              <a:t>HID</a:t>
            </a:r>
          </a:p>
        </p:txBody>
      </p:sp>
      <p:sp>
        <p:nvSpPr>
          <p:cNvPr id="435" name="const devices = await navigator.hid.requestDevice({…"/>
          <p:cNvSpPr txBox="1"/>
          <p:nvPr/>
        </p:nvSpPr>
        <p:spPr>
          <a:xfrm>
            <a:off x="2455572" y="1522556"/>
            <a:ext cx="19460156" cy="98348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defTabSz="914400">
              <a:lnSpc>
                <a:spcPts val="7400"/>
              </a:lnSpc>
              <a:defRPr sz="32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devices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F00DB"/>
                </a:solidFill>
              </a:rPr>
              <a:t>await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navigator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01080"/>
                </a:solidFill>
              </a:rPr>
              <a:t>hid</a:t>
            </a:r>
            <a:r>
              <a:rPr>
                <a:solidFill>
                  <a:srgbClr val="000000"/>
                </a:solidFill>
              </a:rPr>
              <a:t>.</a:t>
            </a:r>
            <a:r>
              <a:t>requestDevice</a:t>
            </a:r>
            <a:r>
              <a:rPr>
                <a:solidFill>
                  <a:srgbClr val="000000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filters:</a:t>
            </a:r>
            <a:r>
              <a:t> [...]</a:t>
            </a: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});</a:t>
            </a:r>
          </a:p>
          <a:p>
            <a:pPr defTabSz="914400">
              <a:lnSpc>
                <a:spcPts val="7400"/>
              </a:lnSpc>
              <a:defRPr sz="3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controller</a:t>
            </a:r>
            <a:r>
              <a:rPr>
                <a:solidFill>
                  <a:srgbClr val="000000"/>
                </a:solidFill>
              </a:rPr>
              <a:t> = </a:t>
            </a:r>
            <a:r>
              <a:t>devices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];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7400"/>
              </a:lnSpc>
              <a:defRPr sz="3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F00DB"/>
                </a:solidFill>
              </a:rPr>
              <a:t>await</a:t>
            </a:r>
            <a:r>
              <a:rPr>
                <a:solidFill>
                  <a:srgbClr val="000000"/>
                </a:solidFill>
              </a:rPr>
              <a:t> </a:t>
            </a:r>
            <a:r>
              <a:t>controller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open</a:t>
            </a:r>
            <a:r>
              <a:rPr>
                <a:solidFill>
                  <a:srgbClr val="000000"/>
                </a:solidFill>
              </a:rPr>
              <a:t>();</a:t>
            </a: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</a:t>
            </a:r>
            <a:r>
              <a:rPr>
                <a:solidFill>
                  <a:srgbClr val="0000FF"/>
                </a:solidFill>
              </a:rPr>
              <a:t>let</a:t>
            </a:r>
            <a:r>
              <a:t> </a:t>
            </a:r>
            <a:r>
              <a:rPr>
                <a:solidFill>
                  <a:srgbClr val="001080"/>
                </a:solidFill>
              </a:rPr>
              <a:t>flag</a:t>
            </a:r>
            <a:r>
              <a:t> = </a:t>
            </a:r>
            <a:r>
              <a:rPr>
                <a:solidFill>
                  <a:srgbClr val="0000FF"/>
                </a:solidFill>
              </a:rPr>
              <a:t>true</a:t>
            </a:r>
            <a:r>
              <a:t>;</a:t>
            </a: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t> </a:t>
            </a:r>
            <a:r>
              <a:rPr>
                <a:solidFill>
                  <a:srgbClr val="795E26"/>
                </a:solidFill>
              </a:rPr>
              <a:t>set</a:t>
            </a:r>
            <a:r>
              <a:t> = ()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t> {</a:t>
            </a:r>
          </a:p>
          <a:p>
            <a:pPr defTabSz="914400">
              <a:lnSpc>
                <a:spcPts val="7400"/>
              </a:lnSpc>
              <a:defRPr sz="3200">
                <a:solidFill>
                  <a:srgbClr val="267F99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report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Uint8Array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16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0070C1"/>
                </a:solidFill>
              </a:rPr>
              <a:t>report</a:t>
            </a:r>
            <a:r>
              <a:t>[</a:t>
            </a:r>
            <a:r>
              <a:rPr>
                <a:solidFill>
                  <a:srgbClr val="098658"/>
                </a:solidFill>
              </a:rPr>
              <a:t>0</a:t>
            </a:r>
            <a:r>
              <a:t>] = </a:t>
            </a:r>
            <a:r>
              <a:rPr>
                <a:solidFill>
                  <a:srgbClr val="098658"/>
                </a:solidFill>
              </a:rPr>
              <a:t>0x05</a:t>
            </a:r>
            <a:r>
              <a:t>;                </a:t>
            </a:r>
            <a:r>
              <a:rPr>
                <a:solidFill>
                  <a:srgbClr val="008000"/>
                </a:solidFill>
              </a:rPr>
              <a:t>// Report ID</a:t>
            </a:r>
          </a:p>
          <a:p>
            <a:pPr defTabSz="914400">
              <a:lnSpc>
                <a:spcPts val="7400"/>
              </a:lnSpc>
              <a:defRPr sz="3200">
                <a:solidFill>
                  <a:srgbClr val="00800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70C1"/>
                </a:solidFill>
              </a:rPr>
              <a:t>report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] = </a:t>
            </a:r>
            <a:r>
              <a:rPr>
                <a:solidFill>
                  <a:srgbClr val="098658"/>
                </a:solidFill>
              </a:rPr>
              <a:t>0xF0</a:t>
            </a:r>
            <a:r>
              <a:rPr>
                <a:solidFill>
                  <a:srgbClr val="000000"/>
                </a:solidFill>
              </a:rPr>
              <a:t> | </a:t>
            </a:r>
            <a:r>
              <a:rPr>
                <a:solidFill>
                  <a:srgbClr val="098658"/>
                </a:solidFill>
              </a:rPr>
              <a:t>0x01</a:t>
            </a:r>
            <a:r>
              <a:rPr>
                <a:solidFill>
                  <a:srgbClr val="000000"/>
                </a:solidFill>
              </a:rPr>
              <a:t> | </a:t>
            </a:r>
            <a:r>
              <a:rPr>
                <a:solidFill>
                  <a:srgbClr val="098658"/>
                </a:solidFill>
              </a:rPr>
              <a:t>0x02</a:t>
            </a:r>
            <a:r>
              <a:rPr>
                <a:solidFill>
                  <a:srgbClr val="000000"/>
                </a:solidFill>
              </a:rPr>
              <a:t>;  </a:t>
            </a:r>
            <a:r>
              <a:t>// Моторчики (0x01), Светодиод (0x02)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0070C1"/>
                </a:solidFill>
              </a:rPr>
              <a:t>report</a:t>
            </a:r>
            <a:r>
              <a:t>[</a:t>
            </a:r>
            <a:r>
              <a:rPr>
                <a:solidFill>
                  <a:srgbClr val="098658"/>
                </a:solidFill>
              </a:rPr>
              <a:t>4</a:t>
            </a:r>
            <a:r>
              <a:t>] = </a:t>
            </a:r>
            <a:r>
              <a:rPr>
                <a:solidFill>
                  <a:srgbClr val="098658"/>
                </a:solidFill>
              </a:rPr>
              <a:t>0x00</a:t>
            </a:r>
            <a:r>
              <a:t>;                </a:t>
            </a:r>
            <a:r>
              <a:rPr>
                <a:solidFill>
                  <a:srgbClr val="008000"/>
                </a:solidFill>
              </a:rPr>
              <a:t>// Малый моторчик</a:t>
            </a:r>
          </a:p>
          <a:p>
            <a:pPr defTabSz="914400">
              <a:lnSpc>
                <a:spcPts val="7400"/>
              </a:lnSpc>
              <a:defRPr sz="3200">
                <a:solidFill>
                  <a:srgbClr val="00800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70C1"/>
                </a:solidFill>
              </a:rPr>
              <a:t>report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5</a:t>
            </a:r>
            <a:r>
              <a:rPr>
                <a:solidFill>
                  <a:srgbClr val="000000"/>
                </a:solidFill>
              </a:rPr>
              <a:t>] = </a:t>
            </a:r>
            <a:r>
              <a:rPr>
                <a:solidFill>
                  <a:srgbClr val="098658"/>
                </a:solidFill>
              </a:rPr>
              <a:t>0x00</a:t>
            </a:r>
            <a:r>
              <a:rPr>
                <a:solidFill>
                  <a:srgbClr val="000000"/>
                </a:solidFill>
              </a:rPr>
              <a:t>;                </a:t>
            </a:r>
            <a:r>
              <a:t>// Большой моторчик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7400"/>
              </a:lnSpc>
              <a:defRPr sz="3200">
                <a:solidFill>
                  <a:srgbClr val="00800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070C1"/>
                </a:solidFill>
              </a:rPr>
              <a:t>report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6</a:t>
            </a:r>
            <a:r>
              <a:rPr>
                <a:solidFill>
                  <a:srgbClr val="000000"/>
                </a:solidFill>
              </a:rPr>
              <a:t>] = </a:t>
            </a:r>
            <a:r>
              <a:rPr>
                <a:solidFill>
                  <a:srgbClr val="001080"/>
                </a:solidFill>
              </a:rPr>
              <a:t>flag</a:t>
            </a:r>
            <a:r>
              <a:rPr>
                <a:solidFill>
                  <a:srgbClr val="000000"/>
                </a:solidFill>
              </a:rPr>
              <a:t> ? </a:t>
            </a:r>
            <a:r>
              <a:rPr>
                <a:solidFill>
                  <a:srgbClr val="098658"/>
                </a:solidFill>
              </a:rPr>
              <a:t>0x00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098658"/>
                </a:solidFill>
              </a:rPr>
              <a:t>0XFF</a:t>
            </a:r>
            <a:r>
              <a:rPr>
                <a:solidFill>
                  <a:srgbClr val="000000"/>
                </a:solidFill>
              </a:rPr>
              <a:t>;  </a:t>
            </a:r>
            <a:r>
              <a:t>// Красный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0070C1"/>
                </a:solidFill>
              </a:rPr>
              <a:t>report</a:t>
            </a:r>
            <a:r>
              <a:t>[</a:t>
            </a:r>
            <a:r>
              <a:rPr>
                <a:solidFill>
                  <a:srgbClr val="098658"/>
                </a:solidFill>
              </a:rPr>
              <a:t>7</a:t>
            </a:r>
            <a:r>
              <a:t>] = </a:t>
            </a:r>
            <a:r>
              <a:rPr>
                <a:solidFill>
                  <a:srgbClr val="098658"/>
                </a:solidFill>
              </a:rPr>
              <a:t>0x00</a:t>
            </a:r>
            <a:r>
              <a:t>;                </a:t>
            </a:r>
            <a:r>
              <a:rPr>
                <a:solidFill>
                  <a:srgbClr val="008000"/>
                </a:solidFill>
              </a:rPr>
              <a:t>// Зеленый</a:t>
            </a: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0070C1"/>
                </a:solidFill>
              </a:rPr>
              <a:t>report</a:t>
            </a:r>
            <a:r>
              <a:t>[</a:t>
            </a:r>
            <a:r>
              <a:rPr>
                <a:solidFill>
                  <a:srgbClr val="098658"/>
                </a:solidFill>
              </a:rPr>
              <a:t>8</a:t>
            </a:r>
            <a:r>
              <a:t>] = !</a:t>
            </a:r>
            <a:r>
              <a:rPr>
                <a:solidFill>
                  <a:srgbClr val="001080"/>
                </a:solidFill>
              </a:rPr>
              <a:t>flag</a:t>
            </a:r>
            <a:r>
              <a:t> ? </a:t>
            </a:r>
            <a:r>
              <a:rPr>
                <a:solidFill>
                  <a:srgbClr val="098658"/>
                </a:solidFill>
              </a:rPr>
              <a:t>0x00</a:t>
            </a:r>
            <a:r>
              <a:t> : </a:t>
            </a:r>
            <a:r>
              <a:rPr>
                <a:solidFill>
                  <a:srgbClr val="098658"/>
                </a:solidFill>
              </a:rPr>
              <a:t>0XFF</a:t>
            </a:r>
            <a:r>
              <a:t>; </a:t>
            </a:r>
            <a:r>
              <a:rPr>
                <a:solidFill>
                  <a:srgbClr val="008000"/>
                </a:solidFill>
              </a:rPr>
              <a:t>// Синий</a:t>
            </a: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001080"/>
                </a:solidFill>
              </a:rPr>
              <a:t>flag</a:t>
            </a:r>
            <a:r>
              <a:t> = !</a:t>
            </a:r>
            <a:r>
              <a:rPr>
                <a:solidFill>
                  <a:srgbClr val="001080"/>
                </a:solidFill>
              </a:rPr>
              <a:t>flag</a:t>
            </a:r>
            <a:r>
              <a:t>;</a:t>
            </a:r>
          </a:p>
          <a:p>
            <a:pPr defTabSz="914400">
              <a:lnSpc>
                <a:spcPts val="7400"/>
              </a:lnSpc>
              <a:defRPr sz="3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controller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sendReport</a:t>
            </a:r>
            <a:r>
              <a:rPr>
                <a:solidFill>
                  <a:srgbClr val="000000"/>
                </a:solidFill>
              </a:rPr>
              <a:t>(</a:t>
            </a:r>
            <a:r>
              <a:t>report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], </a:t>
            </a:r>
            <a:r>
              <a:t>report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slice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defTabSz="914400">
              <a:lnSpc>
                <a:spcPts val="7400"/>
              </a:lnSpc>
              <a:defRPr sz="3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}</a:t>
            </a:r>
          </a:p>
          <a:p>
            <a:pPr defTabSz="914400">
              <a:lnSpc>
                <a:spcPts val="7400"/>
              </a:lnSpc>
              <a:defRPr sz="32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setInterval</a:t>
            </a:r>
            <a:r>
              <a:rPr>
                <a:solidFill>
                  <a:srgbClr val="000000"/>
                </a:solidFill>
              </a:rPr>
              <a:t>(</a:t>
            </a:r>
            <a:r>
              <a:t>set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98658"/>
                </a:solidFill>
              </a:rPr>
              <a:t>500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6" name="36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36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3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3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3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3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43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Box 3"/>
          <p:cNvSpPr txBox="1"/>
          <p:nvPr/>
        </p:nvSpPr>
        <p:spPr>
          <a:xfrm>
            <a:off x="6433541" y="5842337"/>
            <a:ext cx="11516932" cy="17007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 sz="12000"/>
            </a:lvl1pPr>
          </a:lstStyle>
          <a:p>
            <a:pPr/>
            <a:r>
              <a:t>Аппаратная часть</a:t>
            </a:r>
          </a:p>
        </p:txBody>
      </p:sp>
      <p:sp>
        <p:nvSpPr>
          <p:cNvPr id="440" name="37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37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Box 3"/>
          <p:cNvSpPr txBox="1"/>
          <p:nvPr/>
        </p:nvSpPr>
        <p:spPr>
          <a:xfrm>
            <a:off x="4468631" y="654518"/>
            <a:ext cx="15446739" cy="170072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>
              <a:defRPr sz="12000"/>
            </a:pPr>
            <a:r>
              <a:t>JS – </a:t>
            </a:r>
            <a:r>
              <a:t>интерпретируемый</a:t>
            </a:r>
          </a:p>
        </p:txBody>
      </p:sp>
      <p:sp>
        <p:nvSpPr>
          <p:cNvPr id="444" name="TextBox 4"/>
          <p:cNvSpPr txBox="1"/>
          <p:nvPr/>
        </p:nvSpPr>
        <p:spPr>
          <a:xfrm>
            <a:off x="1721181" y="3555862"/>
            <a:ext cx="20941626" cy="12951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8800"/>
            </a:pPr>
            <a:r>
              <a:t>Чтобы запустить </a:t>
            </a:r>
            <a:r>
              <a:t>JS </a:t>
            </a:r>
            <a:r>
              <a:t>нужен интерпретатор</a:t>
            </a:r>
          </a:p>
        </p:txBody>
      </p:sp>
      <p:sp>
        <p:nvSpPr>
          <p:cNvPr id="445" name="TextBox 5"/>
          <p:cNvSpPr txBox="1"/>
          <p:nvPr/>
        </p:nvSpPr>
        <p:spPr>
          <a:xfrm>
            <a:off x="1721185" y="6088991"/>
            <a:ext cx="20941620" cy="10986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7200"/>
            </a:lvl1pPr>
          </a:lstStyle>
          <a:p>
            <a:pPr/>
            <a:r>
              <a:t>Интерпретатор может быть написан на чем угодно </a:t>
            </a:r>
          </a:p>
        </p:txBody>
      </p:sp>
      <p:sp>
        <p:nvSpPr>
          <p:cNvPr id="446" name="TextBox 7"/>
          <p:cNvSpPr txBox="1"/>
          <p:nvPr/>
        </p:nvSpPr>
        <p:spPr>
          <a:xfrm>
            <a:off x="6187436" y="10751805"/>
            <a:ext cx="12009121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/>
            <a:r>
              <a:t>Значит </a:t>
            </a:r>
            <a:r>
              <a:t>JS</a:t>
            </a:r>
            <a:r>
              <a:t> может быть запущен почти на любом устройстве</a:t>
            </a:r>
            <a:r>
              <a:t> </a:t>
            </a:r>
          </a:p>
        </p:txBody>
      </p:sp>
      <p:grpSp>
        <p:nvGrpSpPr>
          <p:cNvPr id="450" name="Группа 11"/>
          <p:cNvGrpSpPr/>
          <p:nvPr/>
        </p:nvGrpSpPr>
        <p:grpSpPr>
          <a:xfrm>
            <a:off x="1132115" y="7954170"/>
            <a:ext cx="22119769" cy="3718429"/>
            <a:chOff x="0" y="0"/>
            <a:chExt cx="22119768" cy="3718428"/>
          </a:xfrm>
        </p:grpSpPr>
        <p:sp>
          <p:nvSpPr>
            <p:cNvPr id="447" name="TextBox 6"/>
            <p:cNvSpPr txBox="1"/>
            <p:nvPr/>
          </p:nvSpPr>
          <p:spPr>
            <a:xfrm>
              <a:off x="3965041" y="673978"/>
              <a:ext cx="14189677" cy="79764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4800"/>
              </a:lvl1pPr>
            </a:lstStyle>
            <a:p>
              <a:pPr/>
              <a:r>
                <a:t>Интерпретатор может быть запущен на чем угодно</a:t>
              </a:r>
            </a:p>
          </p:txBody>
        </p:sp>
        <p:pic>
          <p:nvPicPr>
            <p:cNvPr id="448" name="Рисунок 8" descr="Рисунок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19118843" y="0"/>
              <a:ext cx="3000925" cy="3536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Рисунок 10" descr="Рисунок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-1" y="0"/>
              <a:ext cx="3147877" cy="3718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1" name="38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38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3" grpId="1"/>
      <p:bldP build="whole" bldLvl="1" animBg="1" rev="0" advAuto="0" spid="445" grpId="3"/>
      <p:bldP build="whole" bldLvl="1" animBg="1" rev="0" advAuto="0" spid="444" grpId="2"/>
      <p:bldP build="whole" bldLvl="1" animBg="1" rev="0" advAuto="0" spid="450" grpId="4"/>
      <p:bldP build="whole" bldLvl="1" animBg="1" rev="0" advAuto="0" spid="446" grpId="5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Box 2"/>
          <p:cNvSpPr txBox="1"/>
          <p:nvPr/>
        </p:nvSpPr>
        <p:spPr>
          <a:xfrm>
            <a:off x="2684501" y="3173953"/>
            <a:ext cx="5850525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1. C</a:t>
            </a:r>
            <a:r>
              <a:t>качать </a:t>
            </a:r>
            <a:r>
              <a:t>Node.js (</a:t>
            </a:r>
            <a:r>
              <a:t>или </a:t>
            </a:r>
            <a:r>
              <a:t>Deno)</a:t>
            </a:r>
          </a:p>
        </p:txBody>
      </p:sp>
      <p:sp>
        <p:nvSpPr>
          <p:cNvPr id="455" name="TextBox 4"/>
          <p:cNvSpPr txBox="1"/>
          <p:nvPr/>
        </p:nvSpPr>
        <p:spPr>
          <a:xfrm>
            <a:off x="2684501" y="3912613"/>
            <a:ext cx="5473023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2. </a:t>
            </a:r>
            <a:r>
              <a:t>Набрать </a:t>
            </a:r>
            <a:r>
              <a:rPr>
                <a:solidFill>
                  <a:srgbClr val="BABABA"/>
                </a:solidFill>
              </a:rPr>
              <a:t>node example.js </a:t>
            </a:r>
          </a:p>
        </p:txBody>
      </p:sp>
      <p:sp>
        <p:nvSpPr>
          <p:cNvPr id="456" name="TextBox 5"/>
          <p:cNvSpPr txBox="1"/>
          <p:nvPr/>
        </p:nvSpPr>
        <p:spPr>
          <a:xfrm>
            <a:off x="2684500" y="4651273"/>
            <a:ext cx="2423534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</a:t>
            </a:r>
            <a:r>
              <a:t>. PROFIT!!!</a:t>
            </a:r>
          </a:p>
        </p:txBody>
      </p:sp>
      <p:pic>
        <p:nvPicPr>
          <p:cNvPr id="457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2256" y="3381871"/>
            <a:ext cx="12374041" cy="6952258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TextBox 7"/>
          <p:cNvSpPr txBox="1"/>
          <p:nvPr/>
        </p:nvSpPr>
        <p:spPr>
          <a:xfrm>
            <a:off x="12413219" y="10334128"/>
            <a:ext cx="9005830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Справедливо для одноплатных компьютеров</a:t>
            </a:r>
          </a:p>
        </p:txBody>
      </p:sp>
      <p:sp>
        <p:nvSpPr>
          <p:cNvPr id="459" name="TextBox 2"/>
          <p:cNvSpPr txBox="1"/>
          <p:nvPr/>
        </p:nvSpPr>
        <p:spPr>
          <a:xfrm>
            <a:off x="5343963" y="237651"/>
            <a:ext cx="13683374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Как запустить JavaScript на устройстве?</a:t>
            </a:r>
          </a:p>
        </p:txBody>
      </p:sp>
      <p:sp>
        <p:nvSpPr>
          <p:cNvPr id="460" name="39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39</a:t>
            </a:r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6" grpId="3"/>
      <p:bldP build="whole" bldLvl="1" animBg="1" rev="0" advAuto="0" spid="458" grpId="5"/>
      <p:bldP build="whole" bldLvl="1" animBg="1" rev="0" advAuto="0" spid="457" grpId="4"/>
      <p:bldP build="whole" bldLvl="1" animBg="1" rev="0" advAuto="0" spid="455" grpId="2"/>
      <p:bldP build="whole" bldLvl="1" animBg="1" rev="0" advAuto="0" spid="45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3"/>
          <p:cNvSpPr txBox="1"/>
          <p:nvPr/>
        </p:nvSpPr>
        <p:spPr>
          <a:xfrm>
            <a:off x="6418637" y="5842337"/>
            <a:ext cx="12762624" cy="17007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12000"/>
            </a:lvl1pPr>
          </a:lstStyle>
          <a:p>
            <a:pPr/>
            <a:r>
              <a:t>О чем этот доклад?</a:t>
            </a:r>
          </a:p>
        </p:txBody>
      </p:sp>
      <p:sp>
        <p:nvSpPr>
          <p:cNvPr id="100" name="4"/>
          <p:cNvSpPr txBox="1"/>
          <p:nvPr/>
        </p:nvSpPr>
        <p:spPr>
          <a:xfrm>
            <a:off x="23781598" y="187614"/>
            <a:ext cx="427302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</a:t>
            </a:r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Box 2"/>
          <p:cNvSpPr txBox="1"/>
          <p:nvPr/>
        </p:nvSpPr>
        <p:spPr>
          <a:xfrm>
            <a:off x="2684502" y="3173953"/>
            <a:ext cx="3034994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1. </a:t>
            </a:r>
            <a:r>
              <a:t>Выбрать МК</a:t>
            </a:r>
          </a:p>
        </p:txBody>
      </p:sp>
      <p:sp>
        <p:nvSpPr>
          <p:cNvPr id="464" name="TextBox 8"/>
          <p:cNvSpPr txBox="1"/>
          <p:nvPr/>
        </p:nvSpPr>
        <p:spPr>
          <a:xfrm>
            <a:off x="2684501" y="3912613"/>
            <a:ext cx="7269899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2</a:t>
            </a:r>
            <a:r>
              <a:t>. </a:t>
            </a:r>
            <a:r>
              <a:t>Выбрать «встраиваемый» движок</a:t>
            </a:r>
          </a:p>
        </p:txBody>
      </p:sp>
      <p:sp>
        <p:nvSpPr>
          <p:cNvPr id="465" name="TextBox 9"/>
          <p:cNvSpPr txBox="1"/>
          <p:nvPr/>
        </p:nvSpPr>
        <p:spPr>
          <a:xfrm>
            <a:off x="2684500" y="4651273"/>
            <a:ext cx="2909978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3. </a:t>
            </a:r>
            <a:r>
              <a:t>Изучить </a:t>
            </a:r>
            <a:r>
              <a:t>API</a:t>
            </a:r>
          </a:p>
        </p:txBody>
      </p:sp>
      <p:sp>
        <p:nvSpPr>
          <p:cNvPr id="466" name="TextBox 10"/>
          <p:cNvSpPr txBox="1"/>
          <p:nvPr/>
        </p:nvSpPr>
        <p:spPr>
          <a:xfrm>
            <a:off x="2684497" y="5389934"/>
            <a:ext cx="3974844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4. </a:t>
            </a:r>
            <a:r>
              <a:t>Скачать </a:t>
            </a:r>
            <a:r>
              <a:t>toolchain</a:t>
            </a:r>
          </a:p>
        </p:txBody>
      </p:sp>
      <p:sp>
        <p:nvSpPr>
          <p:cNvPr id="467" name="TextBox 11"/>
          <p:cNvSpPr txBox="1"/>
          <p:nvPr/>
        </p:nvSpPr>
        <p:spPr>
          <a:xfrm>
            <a:off x="2684497" y="6128594"/>
            <a:ext cx="6663797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5. Прошить МК интерпретатором</a:t>
            </a:r>
          </a:p>
        </p:txBody>
      </p:sp>
      <p:sp>
        <p:nvSpPr>
          <p:cNvPr id="468" name="TextBox 12"/>
          <p:cNvSpPr txBox="1"/>
          <p:nvPr/>
        </p:nvSpPr>
        <p:spPr>
          <a:xfrm>
            <a:off x="2684496" y="6885837"/>
            <a:ext cx="6550612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6</a:t>
            </a:r>
            <a:r>
              <a:t>. </a:t>
            </a:r>
            <a:r>
              <a:t>Прошить МК полезным кодом</a:t>
            </a:r>
          </a:p>
        </p:txBody>
      </p:sp>
      <p:sp>
        <p:nvSpPr>
          <p:cNvPr id="469" name="TextBox 13"/>
          <p:cNvSpPr txBox="1"/>
          <p:nvPr/>
        </p:nvSpPr>
        <p:spPr>
          <a:xfrm>
            <a:off x="2684495" y="7643082"/>
            <a:ext cx="9264791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7</a:t>
            </a:r>
            <a:r>
              <a:t>. </a:t>
            </a:r>
            <a:r>
              <a:t>Повторить шаги с 1 по 6 при необходимости</a:t>
            </a:r>
          </a:p>
        </p:txBody>
      </p:sp>
      <p:sp>
        <p:nvSpPr>
          <p:cNvPr id="470" name="TextBox 2"/>
          <p:cNvSpPr txBox="1"/>
          <p:nvPr/>
        </p:nvSpPr>
        <p:spPr>
          <a:xfrm>
            <a:off x="5343963" y="237651"/>
            <a:ext cx="13683374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Как запустить JavaScript на устройстве?</a:t>
            </a:r>
          </a:p>
        </p:txBody>
      </p:sp>
      <p:sp>
        <p:nvSpPr>
          <p:cNvPr id="471" name="40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40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7" grpId="5"/>
      <p:bldP build="whole" bldLvl="1" animBg="1" rev="0" advAuto="0" spid="468" grpId="6"/>
      <p:bldP build="whole" bldLvl="1" animBg="1" rev="0" advAuto="0" spid="465" grpId="3"/>
      <p:bldP build="whole" bldLvl="1" animBg="1" rev="0" advAuto="0" spid="466" grpId="4"/>
      <p:bldP build="whole" bldLvl="1" animBg="1" rev="0" advAuto="0" spid="469" grpId="7"/>
      <p:bldP build="whole" bldLvl="1" animBg="1" rev="0" advAuto="0" spid="464" grpId="2"/>
      <p:bldP build="whole" bldLvl="1" animBg="1" rev="0" advAuto="0" spid="46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Box 2"/>
          <p:cNvSpPr txBox="1"/>
          <p:nvPr/>
        </p:nvSpPr>
        <p:spPr>
          <a:xfrm>
            <a:off x="1835384" y="1052793"/>
            <a:ext cx="817045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Микроконтроллеры</a:t>
            </a:r>
            <a:r>
              <a:t> </a:t>
            </a:r>
            <a:r>
              <a:t>и микропроцессоры</a:t>
            </a:r>
          </a:p>
        </p:txBody>
      </p:sp>
      <p:sp>
        <p:nvSpPr>
          <p:cNvPr id="475" name="TextBox 6"/>
          <p:cNvSpPr txBox="1"/>
          <p:nvPr/>
        </p:nvSpPr>
        <p:spPr>
          <a:xfrm>
            <a:off x="2329010" y="3298361"/>
            <a:ext cx="388711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Микропроцессоры</a:t>
            </a:r>
          </a:p>
        </p:txBody>
      </p:sp>
      <p:sp>
        <p:nvSpPr>
          <p:cNvPr id="476" name="TextBox 7"/>
          <p:cNvSpPr txBox="1"/>
          <p:nvPr/>
        </p:nvSpPr>
        <p:spPr>
          <a:xfrm>
            <a:off x="10572891" y="3298361"/>
            <a:ext cx="410678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Микроконтроллеры</a:t>
            </a:r>
          </a:p>
        </p:txBody>
      </p:sp>
      <p:sp>
        <p:nvSpPr>
          <p:cNvPr id="477" name="TextBox 8"/>
          <p:cNvSpPr txBox="1"/>
          <p:nvPr/>
        </p:nvSpPr>
        <p:spPr>
          <a:xfrm>
            <a:off x="19996122" y="3298361"/>
            <a:ext cx="89053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SoC</a:t>
            </a:r>
          </a:p>
        </p:txBody>
      </p:sp>
      <p:sp>
        <p:nvSpPr>
          <p:cNvPr id="478" name="Прямая соединительная линия 9"/>
          <p:cNvSpPr/>
          <p:nvPr/>
        </p:nvSpPr>
        <p:spPr>
          <a:xfrm>
            <a:off x="1277540" y="4329403"/>
            <a:ext cx="2181261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479" name="41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41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Box 2"/>
          <p:cNvSpPr txBox="1"/>
          <p:nvPr/>
        </p:nvSpPr>
        <p:spPr>
          <a:xfrm>
            <a:off x="1835384" y="1052793"/>
            <a:ext cx="817045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Микроконтроллеры</a:t>
            </a:r>
            <a:r>
              <a:t> </a:t>
            </a:r>
            <a:r>
              <a:t>и микропроцессоры</a:t>
            </a:r>
          </a:p>
        </p:txBody>
      </p:sp>
      <p:sp>
        <p:nvSpPr>
          <p:cNvPr id="483" name="TextBox 6"/>
          <p:cNvSpPr txBox="1"/>
          <p:nvPr/>
        </p:nvSpPr>
        <p:spPr>
          <a:xfrm>
            <a:off x="2329010" y="3298361"/>
            <a:ext cx="388711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Микропроцессоры</a:t>
            </a:r>
          </a:p>
        </p:txBody>
      </p:sp>
      <p:sp>
        <p:nvSpPr>
          <p:cNvPr id="484" name="TextBox 7"/>
          <p:cNvSpPr txBox="1"/>
          <p:nvPr/>
        </p:nvSpPr>
        <p:spPr>
          <a:xfrm>
            <a:off x="10572891" y="3298361"/>
            <a:ext cx="410678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Микроконтроллеры</a:t>
            </a:r>
          </a:p>
        </p:txBody>
      </p:sp>
      <p:sp>
        <p:nvSpPr>
          <p:cNvPr id="485" name="TextBox 8"/>
          <p:cNvSpPr txBox="1"/>
          <p:nvPr/>
        </p:nvSpPr>
        <p:spPr>
          <a:xfrm>
            <a:off x="19996122" y="3298361"/>
            <a:ext cx="89053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SoC</a:t>
            </a:r>
          </a:p>
        </p:txBody>
      </p:sp>
      <p:sp>
        <p:nvSpPr>
          <p:cNvPr id="486" name="Прямая соединительная линия 9"/>
          <p:cNvSpPr/>
          <p:nvPr/>
        </p:nvSpPr>
        <p:spPr>
          <a:xfrm>
            <a:off x="1277540" y="4329403"/>
            <a:ext cx="2181261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487" name="TextBox 11"/>
          <p:cNvSpPr txBox="1"/>
          <p:nvPr/>
        </p:nvSpPr>
        <p:spPr>
          <a:xfrm>
            <a:off x="10591650" y="4584465"/>
            <a:ext cx="4069275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MCU</a:t>
            </a:r>
          </a:p>
          <a:p>
            <a:pPr algn="ctr"/>
            <a:r>
              <a:t>Micro-controller unit</a:t>
            </a:r>
          </a:p>
        </p:txBody>
      </p:sp>
      <p:sp>
        <p:nvSpPr>
          <p:cNvPr id="488" name="TextBox 12"/>
          <p:cNvSpPr txBox="1"/>
          <p:nvPr/>
        </p:nvSpPr>
        <p:spPr>
          <a:xfrm>
            <a:off x="18924111" y="4834042"/>
            <a:ext cx="3034548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System on Chip</a:t>
            </a:r>
          </a:p>
        </p:txBody>
      </p:sp>
      <p:sp>
        <p:nvSpPr>
          <p:cNvPr id="489" name="Прямая соединительная линия 13"/>
          <p:cNvSpPr/>
          <p:nvPr/>
        </p:nvSpPr>
        <p:spPr>
          <a:xfrm>
            <a:off x="1277540" y="6077339"/>
            <a:ext cx="2181261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490" name="TextBox 14"/>
          <p:cNvSpPr txBox="1"/>
          <p:nvPr/>
        </p:nvSpPr>
        <p:spPr>
          <a:xfrm>
            <a:off x="2064990" y="4491161"/>
            <a:ext cx="4447224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CPU</a:t>
            </a:r>
          </a:p>
          <a:p>
            <a:pPr algn="ctr"/>
            <a:r>
              <a:t>Central processing unit</a:t>
            </a:r>
          </a:p>
        </p:txBody>
      </p:sp>
      <p:sp>
        <p:nvSpPr>
          <p:cNvPr id="491" name="Прямая соединительная линия 15"/>
          <p:cNvSpPr/>
          <p:nvPr/>
        </p:nvSpPr>
        <p:spPr>
          <a:xfrm flipH="1">
            <a:off x="8574078" y="3298361"/>
            <a:ext cx="1" cy="959032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492" name="42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42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Box 2"/>
          <p:cNvSpPr txBox="1"/>
          <p:nvPr/>
        </p:nvSpPr>
        <p:spPr>
          <a:xfrm>
            <a:off x="1835384" y="1052793"/>
            <a:ext cx="817045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Микроконтроллеры</a:t>
            </a:r>
            <a:r>
              <a:t> </a:t>
            </a:r>
            <a:r>
              <a:t>и микропроцессоры</a:t>
            </a:r>
          </a:p>
        </p:txBody>
      </p:sp>
      <p:sp>
        <p:nvSpPr>
          <p:cNvPr id="496" name="TextBox 6"/>
          <p:cNvSpPr txBox="1"/>
          <p:nvPr/>
        </p:nvSpPr>
        <p:spPr>
          <a:xfrm>
            <a:off x="2329010" y="3298361"/>
            <a:ext cx="388711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Микропроцессоры</a:t>
            </a:r>
          </a:p>
        </p:txBody>
      </p:sp>
      <p:sp>
        <p:nvSpPr>
          <p:cNvPr id="497" name="TextBox 7"/>
          <p:cNvSpPr txBox="1"/>
          <p:nvPr/>
        </p:nvSpPr>
        <p:spPr>
          <a:xfrm>
            <a:off x="10572891" y="3298361"/>
            <a:ext cx="410678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Микроконтроллеры</a:t>
            </a:r>
          </a:p>
        </p:txBody>
      </p:sp>
      <p:sp>
        <p:nvSpPr>
          <p:cNvPr id="498" name="TextBox 8"/>
          <p:cNvSpPr txBox="1"/>
          <p:nvPr/>
        </p:nvSpPr>
        <p:spPr>
          <a:xfrm>
            <a:off x="19996122" y="3298361"/>
            <a:ext cx="89053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>
                <a:solidFill>
                  <a:srgbClr val="CACACA"/>
                </a:solidFill>
              </a:defRPr>
            </a:lvl1pPr>
          </a:lstStyle>
          <a:p>
            <a:pPr/>
            <a:r>
              <a:t>SoC</a:t>
            </a:r>
          </a:p>
        </p:txBody>
      </p:sp>
      <p:sp>
        <p:nvSpPr>
          <p:cNvPr id="499" name="Прямая соединительная линия 9"/>
          <p:cNvSpPr/>
          <p:nvPr/>
        </p:nvSpPr>
        <p:spPr>
          <a:xfrm>
            <a:off x="1277540" y="4329403"/>
            <a:ext cx="2181261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00" name="TextBox 11"/>
          <p:cNvSpPr txBox="1"/>
          <p:nvPr/>
        </p:nvSpPr>
        <p:spPr>
          <a:xfrm>
            <a:off x="10591650" y="4584465"/>
            <a:ext cx="4069275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MCU</a:t>
            </a:r>
          </a:p>
          <a:p>
            <a:pPr algn="ctr"/>
            <a:r>
              <a:t>Micro-controller unit</a:t>
            </a:r>
          </a:p>
        </p:txBody>
      </p:sp>
      <p:sp>
        <p:nvSpPr>
          <p:cNvPr id="501" name="TextBox 12"/>
          <p:cNvSpPr txBox="1"/>
          <p:nvPr/>
        </p:nvSpPr>
        <p:spPr>
          <a:xfrm>
            <a:off x="18924111" y="4834042"/>
            <a:ext cx="3034548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>
                <a:solidFill>
                  <a:srgbClr val="CACACA"/>
                </a:solidFill>
              </a:defRPr>
            </a:lvl1pPr>
          </a:lstStyle>
          <a:p>
            <a:pPr/>
            <a:r>
              <a:t>System on Chip</a:t>
            </a:r>
          </a:p>
        </p:txBody>
      </p:sp>
      <p:sp>
        <p:nvSpPr>
          <p:cNvPr id="502" name="Прямая соединительная линия 13"/>
          <p:cNvSpPr/>
          <p:nvPr/>
        </p:nvSpPr>
        <p:spPr>
          <a:xfrm>
            <a:off x="1277540" y="6077339"/>
            <a:ext cx="2181261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03" name="TextBox 14"/>
          <p:cNvSpPr txBox="1"/>
          <p:nvPr/>
        </p:nvSpPr>
        <p:spPr>
          <a:xfrm>
            <a:off x="2064990" y="4491161"/>
            <a:ext cx="4447224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CPU</a:t>
            </a:r>
          </a:p>
          <a:p>
            <a:pPr algn="ctr"/>
            <a:r>
              <a:t>Central processing unit</a:t>
            </a:r>
          </a:p>
        </p:txBody>
      </p:sp>
      <p:sp>
        <p:nvSpPr>
          <p:cNvPr id="504" name="Прямая соединительная линия 15"/>
          <p:cNvSpPr/>
          <p:nvPr/>
        </p:nvSpPr>
        <p:spPr>
          <a:xfrm flipH="1">
            <a:off x="8574078" y="3298361"/>
            <a:ext cx="1" cy="959032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05" name="TextBox 17"/>
          <p:cNvSpPr txBox="1"/>
          <p:nvPr/>
        </p:nvSpPr>
        <p:spPr>
          <a:xfrm>
            <a:off x="1853528" y="7446708"/>
            <a:ext cx="4937688" cy="11995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ARM</a:t>
            </a:r>
          </a:p>
          <a:p>
            <a:pPr algn="ctr"/>
            <a:r>
              <a:t>(Advanced RISC Machine)</a:t>
            </a:r>
          </a:p>
        </p:txBody>
      </p:sp>
      <p:sp>
        <p:nvSpPr>
          <p:cNvPr id="506" name="TextBox 19"/>
          <p:cNvSpPr txBox="1"/>
          <p:nvPr/>
        </p:nvSpPr>
        <p:spPr>
          <a:xfrm>
            <a:off x="10356941" y="7446708"/>
            <a:ext cx="4562640" cy="11995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AVR</a:t>
            </a:r>
          </a:p>
          <a:p>
            <a:pPr algn="ctr"/>
            <a:r>
              <a:t>(Advanced Virtual RISC)</a:t>
            </a:r>
          </a:p>
        </p:txBody>
      </p:sp>
      <p:sp>
        <p:nvSpPr>
          <p:cNvPr id="507" name="43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43</a:t>
            </a:r>
          </a:p>
        </p:txBody>
      </p:sp>
      <p:pic>
        <p:nvPicPr>
          <p:cNvPr id="5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6" grpId="2"/>
      <p:bldP build="whole" bldLvl="1" animBg="1" rev="0" advAuto="0" spid="50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Box 2"/>
          <p:cNvSpPr txBox="1"/>
          <p:nvPr/>
        </p:nvSpPr>
        <p:spPr>
          <a:xfrm>
            <a:off x="1835384" y="1052793"/>
            <a:ext cx="817045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Микроконтроллеры</a:t>
            </a:r>
            <a:r>
              <a:t> </a:t>
            </a:r>
            <a:r>
              <a:t>и микропроцессоры</a:t>
            </a:r>
          </a:p>
        </p:txBody>
      </p:sp>
      <p:sp>
        <p:nvSpPr>
          <p:cNvPr id="511" name="TextBox 6"/>
          <p:cNvSpPr txBox="1"/>
          <p:nvPr/>
        </p:nvSpPr>
        <p:spPr>
          <a:xfrm>
            <a:off x="2329010" y="3298361"/>
            <a:ext cx="388711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Микропроцессоры</a:t>
            </a:r>
          </a:p>
        </p:txBody>
      </p:sp>
      <p:sp>
        <p:nvSpPr>
          <p:cNvPr id="512" name="TextBox 7"/>
          <p:cNvSpPr txBox="1"/>
          <p:nvPr/>
        </p:nvSpPr>
        <p:spPr>
          <a:xfrm>
            <a:off x="10572891" y="3298361"/>
            <a:ext cx="410678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Микроконтроллеры</a:t>
            </a:r>
          </a:p>
        </p:txBody>
      </p:sp>
      <p:sp>
        <p:nvSpPr>
          <p:cNvPr id="513" name="TextBox 8"/>
          <p:cNvSpPr txBox="1"/>
          <p:nvPr/>
        </p:nvSpPr>
        <p:spPr>
          <a:xfrm>
            <a:off x="19996122" y="3298361"/>
            <a:ext cx="89053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SoC</a:t>
            </a:r>
          </a:p>
        </p:txBody>
      </p:sp>
      <p:sp>
        <p:nvSpPr>
          <p:cNvPr id="514" name="Прямая соединительная линия 9"/>
          <p:cNvSpPr/>
          <p:nvPr/>
        </p:nvSpPr>
        <p:spPr>
          <a:xfrm>
            <a:off x="1277540" y="4329403"/>
            <a:ext cx="2181261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15" name="TextBox 11"/>
          <p:cNvSpPr txBox="1"/>
          <p:nvPr/>
        </p:nvSpPr>
        <p:spPr>
          <a:xfrm>
            <a:off x="10591650" y="4584465"/>
            <a:ext cx="4069275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MCU</a:t>
            </a:r>
          </a:p>
          <a:p>
            <a:pPr algn="ctr"/>
            <a:r>
              <a:t>Micro-controller unit</a:t>
            </a:r>
          </a:p>
        </p:txBody>
      </p:sp>
      <p:sp>
        <p:nvSpPr>
          <p:cNvPr id="516" name="TextBox 12"/>
          <p:cNvSpPr txBox="1"/>
          <p:nvPr/>
        </p:nvSpPr>
        <p:spPr>
          <a:xfrm>
            <a:off x="18924111" y="4834042"/>
            <a:ext cx="3034548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System on Chip</a:t>
            </a:r>
          </a:p>
        </p:txBody>
      </p:sp>
      <p:sp>
        <p:nvSpPr>
          <p:cNvPr id="517" name="Прямая соединительная линия 13"/>
          <p:cNvSpPr/>
          <p:nvPr/>
        </p:nvSpPr>
        <p:spPr>
          <a:xfrm>
            <a:off x="1277540" y="6077339"/>
            <a:ext cx="2181261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18" name="TextBox 14"/>
          <p:cNvSpPr txBox="1"/>
          <p:nvPr/>
        </p:nvSpPr>
        <p:spPr>
          <a:xfrm>
            <a:off x="2064990" y="4491161"/>
            <a:ext cx="4447224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CPU</a:t>
            </a:r>
          </a:p>
          <a:p>
            <a:pPr algn="ctr"/>
            <a:r>
              <a:t>Central processing unit</a:t>
            </a:r>
          </a:p>
        </p:txBody>
      </p:sp>
      <p:sp>
        <p:nvSpPr>
          <p:cNvPr id="519" name="Прямая соединительная линия 15"/>
          <p:cNvSpPr/>
          <p:nvPr/>
        </p:nvSpPr>
        <p:spPr>
          <a:xfrm flipH="1">
            <a:off x="8574078" y="3298361"/>
            <a:ext cx="1" cy="959032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20" name="TextBox 26"/>
          <p:cNvSpPr txBox="1"/>
          <p:nvPr/>
        </p:nvSpPr>
        <p:spPr>
          <a:xfrm>
            <a:off x="9725618" y="6488669"/>
            <a:ext cx="1311973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Имеют память и периферические интерфейсы, таймеры, счетчики</a:t>
            </a:r>
          </a:p>
        </p:txBody>
      </p:sp>
      <p:sp>
        <p:nvSpPr>
          <p:cNvPr id="521" name="TextBox 27"/>
          <p:cNvSpPr txBox="1"/>
          <p:nvPr/>
        </p:nvSpPr>
        <p:spPr>
          <a:xfrm>
            <a:off x="2440964" y="6574972"/>
            <a:ext cx="3663198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Только процессор</a:t>
            </a:r>
          </a:p>
        </p:txBody>
      </p:sp>
      <p:sp>
        <p:nvSpPr>
          <p:cNvPr id="522" name="Прямая соединительная линия 28"/>
          <p:cNvSpPr/>
          <p:nvPr/>
        </p:nvSpPr>
        <p:spPr>
          <a:xfrm>
            <a:off x="16666830" y="7737403"/>
            <a:ext cx="1" cy="436751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5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9156" y="8232233"/>
            <a:ext cx="4193723" cy="3377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7956" y="8877934"/>
            <a:ext cx="2667001" cy="2424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32361" y="7904595"/>
            <a:ext cx="4384569" cy="4384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63712" y="8434874"/>
            <a:ext cx="3560401" cy="35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44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44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0" grpId="3"/>
      <p:bldP build="whole" bldLvl="1" animBg="1" rev="0" advAuto="0" spid="521" grpId="2"/>
      <p:bldP build="whole" bldLvl="1" animBg="1" rev="0" advAuto="0" spid="52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Box 2"/>
          <p:cNvSpPr txBox="1"/>
          <p:nvPr/>
        </p:nvSpPr>
        <p:spPr>
          <a:xfrm>
            <a:off x="1835384" y="1052793"/>
            <a:ext cx="817045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Микроконтроллеры</a:t>
            </a:r>
            <a:r>
              <a:t> </a:t>
            </a:r>
            <a:r>
              <a:t>и микропроцессоры</a:t>
            </a:r>
          </a:p>
        </p:txBody>
      </p:sp>
      <p:sp>
        <p:nvSpPr>
          <p:cNvPr id="531" name="TextBox 6"/>
          <p:cNvSpPr txBox="1"/>
          <p:nvPr/>
        </p:nvSpPr>
        <p:spPr>
          <a:xfrm>
            <a:off x="2329010" y="3298361"/>
            <a:ext cx="388711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>
                <a:solidFill>
                  <a:srgbClr val="DCDCDC"/>
                </a:solidFill>
              </a:defRPr>
            </a:lvl1pPr>
          </a:lstStyle>
          <a:p>
            <a:pPr/>
            <a:r>
              <a:t>Микропроцессоры</a:t>
            </a:r>
          </a:p>
        </p:txBody>
      </p:sp>
      <p:sp>
        <p:nvSpPr>
          <p:cNvPr id="532" name="TextBox 7"/>
          <p:cNvSpPr txBox="1"/>
          <p:nvPr/>
        </p:nvSpPr>
        <p:spPr>
          <a:xfrm>
            <a:off x="10572891" y="3298361"/>
            <a:ext cx="410678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Микроконтроллеры</a:t>
            </a:r>
          </a:p>
        </p:txBody>
      </p:sp>
      <p:sp>
        <p:nvSpPr>
          <p:cNvPr id="533" name="TextBox 8"/>
          <p:cNvSpPr txBox="1"/>
          <p:nvPr/>
        </p:nvSpPr>
        <p:spPr>
          <a:xfrm>
            <a:off x="19996122" y="3298361"/>
            <a:ext cx="890530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SoC</a:t>
            </a:r>
          </a:p>
        </p:txBody>
      </p:sp>
      <p:sp>
        <p:nvSpPr>
          <p:cNvPr id="534" name="Прямая соединительная линия 9"/>
          <p:cNvSpPr/>
          <p:nvPr/>
        </p:nvSpPr>
        <p:spPr>
          <a:xfrm>
            <a:off x="1277540" y="4329403"/>
            <a:ext cx="2181261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35" name="TextBox 11"/>
          <p:cNvSpPr txBox="1"/>
          <p:nvPr/>
        </p:nvSpPr>
        <p:spPr>
          <a:xfrm>
            <a:off x="10591650" y="4584465"/>
            <a:ext cx="4069275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MCU</a:t>
            </a:r>
          </a:p>
          <a:p>
            <a:pPr algn="ctr"/>
            <a:r>
              <a:t>Micro-controller unit</a:t>
            </a:r>
          </a:p>
        </p:txBody>
      </p:sp>
      <p:sp>
        <p:nvSpPr>
          <p:cNvPr id="536" name="TextBox 12"/>
          <p:cNvSpPr txBox="1"/>
          <p:nvPr/>
        </p:nvSpPr>
        <p:spPr>
          <a:xfrm>
            <a:off x="18924111" y="4834042"/>
            <a:ext cx="3034548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System on Chip</a:t>
            </a:r>
          </a:p>
        </p:txBody>
      </p:sp>
      <p:sp>
        <p:nvSpPr>
          <p:cNvPr id="537" name="Прямая соединительная линия 13"/>
          <p:cNvSpPr/>
          <p:nvPr/>
        </p:nvSpPr>
        <p:spPr>
          <a:xfrm>
            <a:off x="1277540" y="6077339"/>
            <a:ext cx="2181261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38" name="TextBox 14"/>
          <p:cNvSpPr txBox="1"/>
          <p:nvPr/>
        </p:nvSpPr>
        <p:spPr>
          <a:xfrm>
            <a:off x="2064990" y="4491161"/>
            <a:ext cx="4447224" cy="1199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>
              <a:defRPr>
                <a:solidFill>
                  <a:srgbClr val="CACACA"/>
                </a:solidFill>
              </a:defRPr>
            </a:pPr>
            <a:r>
              <a:t>CPU</a:t>
            </a:r>
          </a:p>
          <a:p>
            <a:pPr algn="ctr">
              <a:defRPr>
                <a:solidFill>
                  <a:srgbClr val="CACACA"/>
                </a:solidFill>
              </a:defRPr>
            </a:pPr>
            <a:r>
              <a:t>Central processing unit</a:t>
            </a:r>
          </a:p>
        </p:txBody>
      </p:sp>
      <p:sp>
        <p:nvSpPr>
          <p:cNvPr id="539" name="Прямая соединительная линия 15"/>
          <p:cNvSpPr/>
          <p:nvPr/>
        </p:nvSpPr>
        <p:spPr>
          <a:xfrm flipH="1">
            <a:off x="8574078" y="3298361"/>
            <a:ext cx="1" cy="959032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40" name="TextBox 26"/>
          <p:cNvSpPr txBox="1"/>
          <p:nvPr/>
        </p:nvSpPr>
        <p:spPr>
          <a:xfrm>
            <a:off x="9725618" y="6488669"/>
            <a:ext cx="1311973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Имеют память и периферические интерфейсы, таймеры, счетчики</a:t>
            </a:r>
          </a:p>
        </p:txBody>
      </p:sp>
      <p:sp>
        <p:nvSpPr>
          <p:cNvPr id="541" name="TextBox 27"/>
          <p:cNvSpPr txBox="1"/>
          <p:nvPr/>
        </p:nvSpPr>
        <p:spPr>
          <a:xfrm>
            <a:off x="2440964" y="6574972"/>
            <a:ext cx="3663198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>
                <a:solidFill>
                  <a:srgbClr val="CACACA"/>
                </a:solidFill>
              </a:defRPr>
            </a:lvl1pPr>
          </a:lstStyle>
          <a:p>
            <a:pPr/>
            <a:r>
              <a:t>Только процессор</a:t>
            </a:r>
          </a:p>
        </p:txBody>
      </p:sp>
      <p:sp>
        <p:nvSpPr>
          <p:cNvPr id="542" name="Прямая соединительная линия 28"/>
          <p:cNvSpPr/>
          <p:nvPr/>
        </p:nvSpPr>
        <p:spPr>
          <a:xfrm>
            <a:off x="16666830" y="7737403"/>
            <a:ext cx="1" cy="436751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543" name="TextBox 18"/>
          <p:cNvSpPr txBox="1"/>
          <p:nvPr/>
        </p:nvSpPr>
        <p:spPr>
          <a:xfrm>
            <a:off x="11780499" y="8559686"/>
            <a:ext cx="1679914" cy="6407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/>
          </a:lstStyle>
          <a:p>
            <a:pPr/>
            <a:r>
              <a:t>Arduino</a:t>
            </a:r>
          </a:p>
        </p:txBody>
      </p:sp>
      <p:sp>
        <p:nvSpPr>
          <p:cNvPr id="544" name="TextBox 16"/>
          <p:cNvSpPr txBox="1"/>
          <p:nvPr/>
        </p:nvSpPr>
        <p:spPr>
          <a:xfrm>
            <a:off x="10721444" y="9182499"/>
            <a:ext cx="3798036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Arduino-</a:t>
            </a:r>
            <a:r>
              <a:t>подобные</a:t>
            </a:r>
          </a:p>
        </p:txBody>
      </p:sp>
      <p:sp>
        <p:nvSpPr>
          <p:cNvPr id="545" name="TextBox 20"/>
          <p:cNvSpPr txBox="1"/>
          <p:nvPr/>
        </p:nvSpPr>
        <p:spPr>
          <a:xfrm>
            <a:off x="19604516" y="8559686"/>
            <a:ext cx="2202971" cy="175837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algn="ctr"/>
            <a:r>
              <a:t>Espruino</a:t>
            </a:r>
          </a:p>
          <a:p>
            <a:pPr algn="ctr"/>
            <a:r>
              <a:t>Moddable</a:t>
            </a:r>
          </a:p>
          <a:p>
            <a:pPr algn="ctr"/>
            <a:r>
              <a:t>Kaluma</a:t>
            </a:r>
          </a:p>
        </p:txBody>
      </p:sp>
      <p:sp>
        <p:nvSpPr>
          <p:cNvPr id="546" name="45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45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Box 3"/>
          <p:cNvSpPr txBox="1"/>
          <p:nvPr/>
        </p:nvSpPr>
        <p:spPr>
          <a:xfrm>
            <a:off x="10398882" y="617368"/>
            <a:ext cx="6455089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Johny-five (cylonjs)</a:t>
            </a:r>
          </a:p>
        </p:txBody>
      </p:sp>
      <p:pic>
        <p:nvPicPr>
          <p:cNvPr id="550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7067" y="5924515"/>
            <a:ext cx="5857489" cy="4023409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Соединитель: уступ 7"/>
          <p:cNvSpPr/>
          <p:nvPr/>
        </p:nvSpPr>
        <p:spPr>
          <a:xfrm rot="5400000">
            <a:off x="4220859" y="3215008"/>
            <a:ext cx="3304461" cy="211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miter/>
            <a:tailEnd type="triangle"/>
          </a:ln>
        </p:spPr>
        <p:txBody>
          <a:bodyPr lIns="91437" tIns="91437" rIns="91437" bIns="91437" anchor="ctr"/>
          <a:lstStyle/>
          <a:p>
            <a:pPr/>
          </a:p>
        </p:txBody>
      </p:sp>
      <p:sp>
        <p:nvSpPr>
          <p:cNvPr id="552" name="TextBox 8"/>
          <p:cNvSpPr txBox="1"/>
          <p:nvPr/>
        </p:nvSpPr>
        <p:spPr>
          <a:xfrm>
            <a:off x="5900248" y="1767893"/>
            <a:ext cx="6910478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Скетч с </a:t>
            </a:r>
            <a:r>
              <a:t>Firmata (есть в Arduino IDE)</a:t>
            </a:r>
          </a:p>
        </p:txBody>
      </p:sp>
      <p:sp>
        <p:nvSpPr>
          <p:cNvPr id="553" name="TextBox 10"/>
          <p:cNvSpPr txBox="1"/>
          <p:nvPr/>
        </p:nvSpPr>
        <p:spPr>
          <a:xfrm>
            <a:off x="8823751" y="4747259"/>
            <a:ext cx="14285893" cy="4221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>
                <a:solidFill>
                  <a:srgbClr val="333333"/>
                </a:solidFill>
                <a:latin typeface="Fira Code Bold"/>
                <a:ea typeface="Fira Code Bold"/>
                <a:cs typeface="Fira Code Bold"/>
                <a:sym typeface="Fira Code Bold"/>
              </a:defRPr>
            </a:pPr>
            <a:r>
              <a:t>const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 {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 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Board, Led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 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} = </a:t>
            </a:r>
            <a:r>
              <a:rPr>
                <a:solidFill>
                  <a:srgbClr val="0086B3"/>
                </a:solidFill>
                <a:latin typeface="Fira Code Regular"/>
                <a:ea typeface="Fira Code Regular"/>
                <a:cs typeface="Fira Code Regular"/>
                <a:sym typeface="Fira Code Regular"/>
              </a:rPr>
              <a:t>require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(</a:t>
            </a:r>
            <a:r>
              <a:rPr>
                <a:solidFill>
                  <a:srgbClr val="DD1144"/>
                </a:solidFill>
                <a:latin typeface="Fira Code Regular"/>
                <a:ea typeface="Fira Code Regular"/>
                <a:cs typeface="Fira Code Regular"/>
                <a:sym typeface="Fira Code Regular"/>
              </a:rPr>
              <a:t>‘johnny-five’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);</a:t>
            </a:r>
            <a:endParaRPr>
              <a:latin typeface="Fira Code Regular"/>
              <a:ea typeface="Fira Code Regular"/>
              <a:cs typeface="Fira Code Regular"/>
              <a:sym typeface="Fira Code Regular"/>
            </a:endParaRPr>
          </a:p>
          <a:p>
            <a:pPr>
              <a:defRPr sz="4000">
                <a:solidFill>
                  <a:srgbClr val="333333"/>
                </a:solidFill>
                <a:latin typeface="Fira Code Bold"/>
                <a:ea typeface="Fira Code Bold"/>
                <a:cs typeface="Fira Code Bold"/>
                <a:sym typeface="Fira Code Bold"/>
              </a:defRPr>
            </a:pPr>
            <a:r>
              <a:t>const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 board = </a:t>
            </a:r>
            <a:r>
              <a:t>new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 Board({port: </a:t>
            </a:r>
            <a:r>
              <a:rPr>
                <a:solidFill>
                  <a:srgbClr val="DD1144"/>
                </a:solidFill>
                <a:latin typeface="Fira Code Regular"/>
                <a:ea typeface="Fira Code Regular"/>
                <a:cs typeface="Fira Code Regular"/>
                <a:sym typeface="Fira Code Regular"/>
              </a:rPr>
              <a:t>’COM6'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}); </a:t>
            </a:r>
          </a:p>
          <a:p>
            <a:pPr>
              <a:defRPr sz="4000">
                <a:solidFill>
                  <a:srgbClr val="333333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board.on(</a:t>
            </a:r>
            <a:r>
              <a:rPr>
                <a:solidFill>
                  <a:srgbClr val="DD1144"/>
                </a:solidFill>
              </a:rPr>
              <a:t>’ready'</a:t>
            </a:r>
            <a:r>
              <a:t>, () =&gt; { </a:t>
            </a:r>
          </a:p>
          <a:p>
            <a:pPr>
              <a:defRPr sz="4000">
                <a:solidFill>
                  <a:srgbClr val="333333"/>
                </a:solidFill>
                <a:latin typeface="Fira Code Bold"/>
                <a:ea typeface="Fira Code Bold"/>
                <a:cs typeface="Fira Code Bold"/>
                <a:sym typeface="Fira Code Bold"/>
              </a:defRPr>
            </a:pPr>
            <a:r>
              <a:t>	</a:t>
            </a:r>
            <a:r>
              <a:t>const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 led = </a:t>
            </a:r>
            <a:r>
              <a:t>new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 Led(</a:t>
            </a:r>
            <a:r>
              <a:rPr>
                <a:solidFill>
                  <a:srgbClr val="008080"/>
                </a:solidFill>
                <a:latin typeface="Fira Code Regular"/>
                <a:ea typeface="Fira Code Regular"/>
                <a:cs typeface="Fira Code Regular"/>
                <a:sym typeface="Fira Code Regular"/>
              </a:rPr>
              <a:t>13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); </a:t>
            </a:r>
          </a:p>
          <a:p>
            <a:pPr>
              <a:defRPr sz="4000">
                <a:solidFill>
                  <a:srgbClr val="333333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	</a:t>
            </a:r>
            <a:r>
              <a:t>led.blink(</a:t>
            </a:r>
            <a:r>
              <a:rPr>
                <a:solidFill>
                  <a:srgbClr val="008080"/>
                </a:solidFill>
              </a:rPr>
              <a:t>500</a:t>
            </a:r>
            <a:r>
              <a:t>); </a:t>
            </a:r>
          </a:p>
          <a:p>
            <a:pPr>
              <a:defRPr sz="4000">
                <a:solidFill>
                  <a:srgbClr val="333333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});</a:t>
            </a:r>
          </a:p>
        </p:txBody>
      </p:sp>
      <p:sp>
        <p:nvSpPr>
          <p:cNvPr id="554" name="46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46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1" grpId="2"/>
      <p:bldP build="whole" bldLvl="1" animBg="1" rev="0" advAuto="0" spid="550" grpId="1"/>
      <p:bldP build="p" bldLvl="1" animBg="1" rev="0" advAuto="0" spid="553" grpId="4"/>
      <p:bldP build="whole" bldLvl="1" animBg="1" rev="0" advAuto="0" spid="552" grpId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Box 3"/>
          <p:cNvSpPr txBox="1"/>
          <p:nvPr/>
        </p:nvSpPr>
        <p:spPr>
          <a:xfrm>
            <a:off x="11256489" y="617368"/>
            <a:ext cx="1866024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Elk.js</a:t>
            </a:r>
          </a:p>
        </p:txBody>
      </p:sp>
      <p:sp>
        <p:nvSpPr>
          <p:cNvPr id="558" name="TextBox 4"/>
          <p:cNvSpPr txBox="1"/>
          <p:nvPr/>
        </p:nvSpPr>
        <p:spPr>
          <a:xfrm>
            <a:off x="622768" y="1889760"/>
            <a:ext cx="16305391" cy="9936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5000"/>
              </a:lnSpc>
              <a:defRPr sz="2700">
                <a:solidFill>
                  <a:srgbClr val="AF00DB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#include</a:t>
            </a:r>
            <a:r>
              <a:rPr>
                <a:solidFill>
                  <a:srgbClr val="0000FF"/>
                </a:solidFill>
              </a:rPr>
              <a:t> </a:t>
            </a:r>
            <a:r>
              <a:rPr>
                <a:solidFill>
                  <a:srgbClr val="A31515"/>
                </a:solidFill>
              </a:rPr>
              <a:t>"elk.h"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void</a:t>
            </a:r>
            <a:r>
              <a:t> </a:t>
            </a:r>
            <a:r>
              <a:rPr>
                <a:solidFill>
                  <a:srgbClr val="795E26"/>
                </a:solidFill>
              </a:rPr>
              <a:t>myDelay</a:t>
            </a:r>
            <a:r>
              <a:t>(</a:t>
            </a:r>
            <a:r>
              <a:rPr>
                <a:solidFill>
                  <a:srgbClr val="0000FF"/>
                </a:solidFill>
              </a:rPr>
              <a:t>int</a:t>
            </a:r>
            <a:r>
              <a:t> </a:t>
            </a:r>
            <a:r>
              <a:rPr>
                <a:solidFill>
                  <a:srgbClr val="001080"/>
                </a:solidFill>
              </a:rPr>
              <a:t>milli</a:t>
            </a:r>
            <a:r>
              <a:t>) { </a:t>
            </a:r>
            <a:r>
              <a:rPr>
                <a:solidFill>
                  <a:srgbClr val="795E26"/>
                </a:solidFill>
              </a:rPr>
              <a:t>delay</a:t>
            </a:r>
            <a:r>
              <a:t>(milli); }</a:t>
            </a: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void</a:t>
            </a:r>
            <a:r>
              <a:t> </a:t>
            </a:r>
            <a:r>
              <a:rPr>
                <a:solidFill>
                  <a:srgbClr val="795E26"/>
                </a:solidFill>
              </a:rPr>
              <a:t>myWrite</a:t>
            </a:r>
            <a:r>
              <a:t>(</a:t>
            </a:r>
            <a:r>
              <a:rPr>
                <a:solidFill>
                  <a:srgbClr val="0000FF"/>
                </a:solidFill>
              </a:rPr>
              <a:t>int</a:t>
            </a:r>
            <a:r>
              <a:t> </a:t>
            </a:r>
            <a:r>
              <a:rPr>
                <a:solidFill>
                  <a:srgbClr val="001080"/>
                </a:solidFill>
              </a:rPr>
              <a:t>pin</a:t>
            </a:r>
            <a:r>
              <a:t>, </a:t>
            </a:r>
            <a:r>
              <a:rPr>
                <a:solidFill>
                  <a:srgbClr val="0000FF"/>
                </a:solidFill>
              </a:rPr>
              <a:t>int</a:t>
            </a:r>
            <a:r>
              <a:t> </a:t>
            </a:r>
            <a:r>
              <a:rPr>
                <a:solidFill>
                  <a:srgbClr val="001080"/>
                </a:solidFill>
              </a:rPr>
              <a:t>val</a:t>
            </a:r>
            <a:r>
              <a:t>) { </a:t>
            </a:r>
            <a:r>
              <a:rPr>
                <a:solidFill>
                  <a:srgbClr val="795E26"/>
                </a:solidFill>
              </a:rPr>
              <a:t>digitalWrite</a:t>
            </a:r>
            <a:r>
              <a:t>(pin, val); }</a:t>
            </a: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void</a:t>
            </a:r>
            <a:r>
              <a:t> </a:t>
            </a:r>
            <a:r>
              <a:rPr>
                <a:solidFill>
                  <a:srgbClr val="795E26"/>
                </a:solidFill>
              </a:rPr>
              <a:t>myMode</a:t>
            </a:r>
            <a:r>
              <a:t>(</a:t>
            </a:r>
            <a:r>
              <a:rPr>
                <a:solidFill>
                  <a:srgbClr val="0000FF"/>
                </a:solidFill>
              </a:rPr>
              <a:t>int</a:t>
            </a:r>
            <a:r>
              <a:t> </a:t>
            </a:r>
            <a:r>
              <a:rPr>
                <a:solidFill>
                  <a:srgbClr val="001080"/>
                </a:solidFill>
              </a:rPr>
              <a:t>pin</a:t>
            </a:r>
            <a:r>
              <a:t>, </a:t>
            </a:r>
            <a:r>
              <a:rPr>
                <a:solidFill>
                  <a:srgbClr val="0000FF"/>
                </a:solidFill>
              </a:rPr>
              <a:t>int</a:t>
            </a:r>
            <a:r>
              <a:t> </a:t>
            </a:r>
            <a:r>
              <a:rPr>
                <a:solidFill>
                  <a:srgbClr val="001080"/>
                </a:solidFill>
              </a:rPr>
              <a:t>mode</a:t>
            </a:r>
            <a:r>
              <a:t>) { </a:t>
            </a:r>
            <a:r>
              <a:rPr>
                <a:solidFill>
                  <a:srgbClr val="795E26"/>
                </a:solidFill>
              </a:rPr>
              <a:t>pinMode</a:t>
            </a:r>
            <a:r>
              <a:t>(pin, mode); }</a:t>
            </a: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}</a:t>
            </a:r>
          </a:p>
          <a:p>
            <a:pPr defTabSz="457200">
              <a:lnSpc>
                <a:spcPts val="5000"/>
              </a:lnSpc>
              <a:defRPr sz="2700">
                <a:solidFill>
                  <a:srgbClr val="0000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char</a:t>
            </a:r>
            <a:r>
              <a:rPr>
                <a:solidFill>
                  <a:srgbClr val="000000"/>
                </a:solidFill>
              </a:rPr>
              <a:t> </a:t>
            </a:r>
            <a:r>
              <a:rPr>
                <a:solidFill>
                  <a:srgbClr val="001080"/>
                </a:solidFill>
              </a:rPr>
              <a:t>buf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300</a:t>
            </a:r>
            <a:r>
              <a:rPr>
                <a:solidFill>
                  <a:srgbClr val="000000"/>
                </a:solidFill>
              </a:rPr>
              <a:t>];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 </a:t>
            </a:r>
            <a:r>
              <a:t>setup</a:t>
            </a:r>
            <a:r>
              <a:rPr>
                <a:solidFill>
                  <a:srgbClr val="000000"/>
                </a:solidFill>
              </a:rPr>
              <a:t>() 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  </a:t>
            </a:r>
            <a:r>
              <a:rPr>
                <a:solidFill>
                  <a:srgbClr val="0000FF"/>
                </a:solidFill>
              </a:rPr>
              <a:t>struct</a:t>
            </a:r>
            <a:r>
              <a:rPr>
                <a:solidFill>
                  <a:srgbClr val="000000"/>
                </a:solidFill>
              </a:rPr>
              <a:t> </a:t>
            </a:r>
            <a:r>
              <a:rPr>
                <a:solidFill>
                  <a:srgbClr val="267F99"/>
                </a:solidFill>
              </a:rPr>
              <a:t>js</a:t>
            </a:r>
            <a:r>
              <a:rPr>
                <a:solidFill>
                  <a:srgbClr val="000000"/>
                </a:solidFill>
              </a:rPr>
              <a:t> </a:t>
            </a:r>
            <a:r>
              <a:rPr>
                <a:solidFill>
                  <a:srgbClr val="0000FF"/>
                </a:solidFill>
              </a:rPr>
              <a:t>*</a:t>
            </a:r>
            <a:r>
              <a:rPr>
                <a:solidFill>
                  <a:srgbClr val="001080"/>
                </a:solidFill>
              </a:rPr>
              <a:t>js</a:t>
            </a:r>
            <a:r>
              <a:rPr>
                <a:solidFill>
                  <a:srgbClr val="000000"/>
                </a:solidFill>
              </a:rPr>
              <a:t> = </a:t>
            </a:r>
            <a:r>
              <a:t>js_create</a:t>
            </a:r>
            <a:r>
              <a:rPr>
                <a:solidFill>
                  <a:srgbClr val="000000"/>
                </a:solidFill>
              </a:rPr>
              <a:t>(buf, </a:t>
            </a:r>
            <a:r>
              <a:rPr>
                <a:solidFill>
                  <a:srgbClr val="0000FF"/>
                </a:solidFill>
              </a:rPr>
              <a:t>sizeof</a:t>
            </a:r>
            <a:r>
              <a:rPr>
                <a:solidFill>
                  <a:srgbClr val="000000"/>
                </a:solidFill>
              </a:rPr>
              <a:t>(buf));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267F99"/>
                </a:solidFill>
              </a:rPr>
              <a:t>jsval_t</a:t>
            </a:r>
            <a:r>
              <a:t> global = </a:t>
            </a:r>
            <a:r>
              <a:rPr>
                <a:solidFill>
                  <a:srgbClr val="795E26"/>
                </a:solidFill>
              </a:rPr>
              <a:t>js_glob</a:t>
            </a:r>
            <a:r>
              <a:t>(js), gpio = </a:t>
            </a:r>
            <a:r>
              <a:rPr>
                <a:solidFill>
                  <a:srgbClr val="795E26"/>
                </a:solidFill>
              </a:rPr>
              <a:t>js_mkobj</a:t>
            </a:r>
            <a:r>
              <a:t>(js);</a:t>
            </a: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795E26"/>
                </a:solidFill>
              </a:rPr>
              <a:t>js_set</a:t>
            </a:r>
            <a:r>
              <a:t>(js, global, </a:t>
            </a:r>
            <a:r>
              <a:rPr>
                <a:solidFill>
                  <a:srgbClr val="A31515"/>
                </a:solidFill>
              </a:rPr>
              <a:t>"gpio"</a:t>
            </a:r>
            <a:r>
              <a:t>, gpio);</a:t>
            </a: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795E26"/>
                </a:solidFill>
              </a:rPr>
              <a:t>js_set</a:t>
            </a:r>
            <a:r>
              <a:t>(js, global, </a:t>
            </a:r>
            <a:r>
              <a:rPr>
                <a:solidFill>
                  <a:srgbClr val="A31515"/>
                </a:solidFill>
              </a:rPr>
              <a:t>"delay"</a:t>
            </a:r>
            <a:r>
              <a:t>, </a:t>
            </a:r>
            <a:r>
              <a:rPr>
                <a:solidFill>
                  <a:srgbClr val="795E26"/>
                </a:solidFill>
              </a:rPr>
              <a:t>js_import</a:t>
            </a:r>
            <a:r>
              <a:t>(js, (</a:t>
            </a:r>
            <a:r>
              <a:rPr>
                <a:solidFill>
                  <a:srgbClr val="0000FF"/>
                </a:solidFill>
              </a:rPr>
              <a:t>uintptr_t</a:t>
            </a:r>
            <a:r>
              <a:t>) myDelay, </a:t>
            </a:r>
            <a:r>
              <a:rPr>
                <a:solidFill>
                  <a:srgbClr val="A31515"/>
                </a:solidFill>
              </a:rPr>
              <a:t>"vi"</a:t>
            </a:r>
            <a:r>
              <a:t>));</a:t>
            </a: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795E26"/>
                </a:solidFill>
              </a:rPr>
              <a:t>js_set</a:t>
            </a:r>
            <a:r>
              <a:t>(js, gpio, </a:t>
            </a:r>
            <a:r>
              <a:rPr>
                <a:solidFill>
                  <a:srgbClr val="A31515"/>
                </a:solidFill>
              </a:rPr>
              <a:t>"mode"</a:t>
            </a:r>
            <a:r>
              <a:t>, </a:t>
            </a:r>
            <a:r>
              <a:rPr>
                <a:solidFill>
                  <a:srgbClr val="795E26"/>
                </a:solidFill>
              </a:rPr>
              <a:t>js_import</a:t>
            </a:r>
            <a:r>
              <a:t>(js, (</a:t>
            </a:r>
            <a:r>
              <a:rPr>
                <a:solidFill>
                  <a:srgbClr val="0000FF"/>
                </a:solidFill>
              </a:rPr>
              <a:t>uintptr_t</a:t>
            </a:r>
            <a:r>
              <a:t>) myMode, </a:t>
            </a:r>
            <a:r>
              <a:rPr>
                <a:solidFill>
                  <a:srgbClr val="A31515"/>
                </a:solidFill>
              </a:rPr>
              <a:t>"vii"</a:t>
            </a:r>
            <a:r>
              <a:t>));</a:t>
            </a: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795E26"/>
                </a:solidFill>
              </a:rPr>
              <a:t>js_set</a:t>
            </a:r>
            <a:r>
              <a:t>(js, gpio, </a:t>
            </a:r>
            <a:r>
              <a:rPr>
                <a:solidFill>
                  <a:srgbClr val="A31515"/>
                </a:solidFill>
              </a:rPr>
              <a:t>"write"</a:t>
            </a:r>
            <a:r>
              <a:t>, </a:t>
            </a:r>
            <a:r>
              <a:rPr>
                <a:solidFill>
                  <a:srgbClr val="795E26"/>
                </a:solidFill>
              </a:rPr>
              <a:t>js_import</a:t>
            </a:r>
            <a:r>
              <a:t>(js, (</a:t>
            </a:r>
            <a:r>
              <a:rPr>
                <a:solidFill>
                  <a:srgbClr val="0000FF"/>
                </a:solidFill>
              </a:rPr>
              <a:t>uintptr_t</a:t>
            </a:r>
            <a:r>
              <a:t>) myWrite, </a:t>
            </a:r>
            <a:r>
              <a:rPr>
                <a:solidFill>
                  <a:srgbClr val="A31515"/>
                </a:solidFill>
              </a:rPr>
              <a:t>"vii"</a:t>
            </a:r>
            <a:r>
              <a:t>));</a:t>
            </a:r>
          </a:p>
          <a:p>
            <a:pPr defTabSz="457200">
              <a:lnSpc>
                <a:spcPts val="5000"/>
              </a:lnSpc>
              <a:defRPr sz="27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  </a:t>
            </a:r>
            <a:r>
              <a:rPr>
                <a:solidFill>
                  <a:srgbClr val="795E26"/>
                </a:solidFill>
              </a:rPr>
              <a:t>js_eval</a:t>
            </a:r>
            <a:r>
              <a:rPr>
                <a:solidFill>
                  <a:srgbClr val="000000"/>
                </a:solidFill>
              </a:rPr>
              <a:t>(js, </a:t>
            </a:r>
            <a:r>
              <a:t>"let pin = 13;"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          </a:t>
            </a:r>
            <a:r>
              <a:t>"gpio.mode(pin, 1);"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          </a:t>
            </a:r>
            <a:r>
              <a:t>"while (true) {"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          </a:t>
            </a:r>
            <a:r>
              <a:t>"  delay(300);"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          </a:t>
            </a:r>
            <a:r>
              <a:t>"  gpio.write(pin, 1);"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          </a:t>
            </a:r>
            <a:r>
              <a:t>"  delay(300);"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          </a:t>
            </a:r>
            <a:r>
              <a:t>"  gpio.write(pin, 0);"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      </a:t>
            </a:r>
            <a:r>
              <a:rPr>
                <a:solidFill>
                  <a:srgbClr val="A31515"/>
                </a:solidFill>
              </a:rPr>
              <a:t>"}"</a:t>
            </a:r>
            <a:r>
              <a:t>,</a:t>
            </a: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      ~</a:t>
            </a:r>
            <a:r>
              <a:rPr>
                <a:solidFill>
                  <a:srgbClr val="098658"/>
                </a:solidFill>
              </a:rPr>
              <a:t>0</a:t>
            </a:r>
            <a:r>
              <a:t>);</a:t>
            </a:r>
          </a:p>
          <a:p>
            <a:pPr defTabSz="457200">
              <a:lnSpc>
                <a:spcPts val="5000"/>
              </a:lnSpc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}</a:t>
            </a:r>
          </a:p>
        </p:txBody>
      </p:sp>
      <p:pic>
        <p:nvPicPr>
          <p:cNvPr id="55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0928" y="4801316"/>
            <a:ext cx="5482532" cy="4113368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47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47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5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5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5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5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5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55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55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55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55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55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55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58" grpId="2"/>
      <p:bldP build="whole" bldLvl="1" animBg="1" rev="0" advAuto="0" spid="55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395" y="9705395"/>
            <a:ext cx="3579850" cy="357985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TextBox 5"/>
          <p:cNvSpPr txBox="1"/>
          <p:nvPr/>
        </p:nvSpPr>
        <p:spPr>
          <a:xfrm>
            <a:off x="1080848" y="1741676"/>
            <a:ext cx="12009121" cy="114985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2200">
                <a:solidFill>
                  <a:srgbClr val="0070C1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on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'init'</a:t>
            </a:r>
            <a:r>
              <a:rPr>
                <a:solidFill>
                  <a:srgbClr val="000000"/>
                </a:solidFill>
              </a:rPr>
              <a:t>, </a:t>
            </a:r>
            <a:r>
              <a:rPr>
                <a:solidFill>
                  <a:srgbClr val="0000FF"/>
                </a:solidFill>
              </a:rPr>
              <a:t>function</a:t>
            </a:r>
            <a:r>
              <a:rPr>
                <a:solidFill>
                  <a:srgbClr val="000000"/>
                </a:solidFill>
              </a:rPr>
              <a:t> () {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  </a:t>
            </a:r>
            <a:r>
              <a:rPr>
                <a:solidFill>
                  <a:srgbClr val="0000FF"/>
                </a:solidFill>
              </a:rPr>
              <a:t>const</a:t>
            </a:r>
            <a:r>
              <a:t> </a:t>
            </a:r>
            <a:r>
              <a:rPr>
                <a:solidFill>
                  <a:srgbClr val="0070C1"/>
                </a:solidFill>
              </a:rPr>
              <a:t>servo</a:t>
            </a:r>
            <a:r>
              <a:t> = </a:t>
            </a:r>
            <a:r>
              <a:rPr>
                <a:solidFill>
                  <a:srgbClr val="0000FF"/>
                </a:solidFill>
              </a:rPr>
              <a:t>new</a:t>
            </a:r>
            <a:r>
              <a:t> </a:t>
            </a:r>
            <a:r>
              <a:rPr>
                <a:solidFill>
                  <a:srgbClr val="267F99"/>
                </a:solidFill>
              </a:rPr>
              <a:t>ServoHW</a:t>
            </a:r>
            <a:r>
              <a:t>(</a:t>
            </a:r>
            <a:r>
              <a:rPr>
                <a:solidFill>
                  <a:srgbClr val="0070C1"/>
                </a:solidFill>
              </a:rPr>
              <a:t>D33</a:t>
            </a:r>
            <a:r>
              <a:t>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  </a:t>
            </a:r>
            <a:r>
              <a:rPr>
                <a:solidFill>
                  <a:srgbClr val="0070C1"/>
                </a:solidFill>
              </a:rPr>
              <a:t>servo</a:t>
            </a:r>
            <a:r>
              <a:t>.</a:t>
            </a:r>
            <a:r>
              <a:rPr>
                <a:solidFill>
                  <a:srgbClr val="795E26"/>
                </a:solidFill>
              </a:rPr>
              <a:t>write</a:t>
            </a:r>
            <a:r>
              <a:t>(</a:t>
            </a:r>
            <a:r>
              <a:rPr>
                <a:solidFill>
                  <a:srgbClr val="098658"/>
                </a:solidFill>
              </a:rPr>
              <a:t>90</a:t>
            </a:r>
            <a:r>
              <a:t>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  </a:t>
            </a:r>
            <a:r>
              <a:rPr>
                <a:solidFill>
                  <a:srgbClr val="795E26"/>
                </a:solidFill>
              </a:rPr>
              <a:t>pinMode</a:t>
            </a:r>
            <a:r>
              <a:t>(</a:t>
            </a:r>
            <a:r>
              <a:rPr>
                <a:solidFill>
                  <a:srgbClr val="0070C1"/>
                </a:solidFill>
              </a:rPr>
              <a:t>D2</a:t>
            </a:r>
            <a:r>
              <a:t>, </a:t>
            </a:r>
            <a:r>
              <a:rPr>
                <a:solidFill>
                  <a:srgbClr val="A31515"/>
                </a:solidFill>
              </a:rPr>
              <a:t>'output'</a:t>
            </a:r>
            <a:r>
              <a:t>); </a:t>
            </a:r>
            <a:r>
              <a:rPr>
                <a:solidFill>
                  <a:srgbClr val="0070C1"/>
                </a:solidFill>
              </a:rPr>
              <a:t>D2</a:t>
            </a:r>
            <a:r>
              <a:t>.</a:t>
            </a:r>
            <a:r>
              <a:rPr>
                <a:solidFill>
                  <a:srgbClr val="795E26"/>
                </a:solidFill>
              </a:rPr>
              <a:t>reset</a:t>
            </a:r>
            <a:r>
              <a:t>(); </a:t>
            </a:r>
            <a:r>
              <a:rPr>
                <a:solidFill>
                  <a:srgbClr val="795E26"/>
                </a:solidFill>
              </a:rPr>
              <a:t>analogWrite</a:t>
            </a:r>
            <a:r>
              <a:t>(</a:t>
            </a:r>
            <a:r>
              <a:rPr>
                <a:solidFill>
                  <a:srgbClr val="0070C1"/>
                </a:solidFill>
              </a:rPr>
              <a:t>D2</a:t>
            </a:r>
            <a:r>
              <a:t>,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795E26"/>
                </a:solidFill>
              </a:rPr>
              <a:t>pinMode</a:t>
            </a:r>
            <a:r>
              <a:t>(</a:t>
            </a:r>
            <a:r>
              <a:rPr>
                <a:solidFill>
                  <a:srgbClr val="0070C1"/>
                </a:solidFill>
              </a:rPr>
              <a:t>D5</a:t>
            </a:r>
            <a:r>
              <a:t>, </a:t>
            </a:r>
            <a:r>
              <a:rPr>
                <a:solidFill>
                  <a:srgbClr val="A31515"/>
                </a:solidFill>
              </a:rPr>
              <a:t>'output'</a:t>
            </a:r>
            <a:r>
              <a:t>); </a:t>
            </a:r>
            <a:r>
              <a:rPr>
                <a:solidFill>
                  <a:srgbClr val="0070C1"/>
                </a:solidFill>
              </a:rPr>
              <a:t>D5</a:t>
            </a:r>
            <a:r>
              <a:t>.</a:t>
            </a:r>
            <a:r>
              <a:rPr>
                <a:solidFill>
                  <a:srgbClr val="795E26"/>
                </a:solidFill>
              </a:rPr>
              <a:t>reset</a:t>
            </a:r>
            <a:r>
              <a:t>(); </a:t>
            </a:r>
            <a:r>
              <a:rPr>
                <a:solidFill>
                  <a:srgbClr val="795E26"/>
                </a:solidFill>
              </a:rPr>
              <a:t>analogWrite</a:t>
            </a:r>
            <a:r>
              <a:t>(</a:t>
            </a:r>
            <a:r>
              <a:rPr>
                <a:solidFill>
                  <a:srgbClr val="0070C1"/>
                </a:solidFill>
              </a:rPr>
              <a:t>D5</a:t>
            </a:r>
            <a:r>
              <a:t>,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  </a:t>
            </a:r>
            <a:r>
              <a:rPr>
                <a:solidFill>
                  <a:srgbClr val="001080"/>
                </a:solidFill>
              </a:rPr>
              <a:t>Serial2</a:t>
            </a:r>
            <a:r>
              <a:t>.</a:t>
            </a:r>
            <a:r>
              <a:rPr>
                <a:solidFill>
                  <a:srgbClr val="795E26"/>
                </a:solidFill>
              </a:rPr>
              <a:t>setup</a:t>
            </a:r>
            <a:r>
              <a:t>(</a:t>
            </a:r>
            <a:r>
              <a:rPr>
                <a:solidFill>
                  <a:srgbClr val="098658"/>
                </a:solidFill>
              </a:rPr>
              <a:t>115200</a:t>
            </a:r>
            <a:r>
              <a:t>, { </a:t>
            </a:r>
            <a:r>
              <a:rPr>
                <a:solidFill>
                  <a:srgbClr val="001080"/>
                </a:solidFill>
              </a:rPr>
              <a:t>tx:</a:t>
            </a:r>
            <a:r>
              <a:t> </a:t>
            </a:r>
            <a:r>
              <a:rPr>
                <a:solidFill>
                  <a:srgbClr val="0070C1"/>
                </a:solidFill>
              </a:rPr>
              <a:t>D4</a:t>
            </a:r>
            <a:r>
              <a:t>, </a:t>
            </a:r>
            <a:r>
              <a:rPr>
                <a:solidFill>
                  <a:srgbClr val="001080"/>
                </a:solidFill>
              </a:rPr>
              <a:t>rx:</a:t>
            </a:r>
            <a:r>
              <a:t> </a:t>
            </a:r>
            <a:r>
              <a:rPr>
                <a:solidFill>
                  <a:srgbClr val="0070C1"/>
                </a:solidFill>
              </a:rPr>
              <a:t>D15</a:t>
            </a:r>
            <a:r>
              <a:t> });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  </a:t>
            </a:r>
            <a:r>
              <a:rPr>
                <a:solidFill>
                  <a:srgbClr val="0000FF"/>
                </a:solidFill>
              </a:rPr>
              <a:t>const</a:t>
            </a:r>
            <a:r>
              <a:t> </a:t>
            </a:r>
            <a:r>
              <a:rPr>
                <a:solidFill>
                  <a:srgbClr val="0070C1"/>
                </a:solidFill>
              </a:rPr>
              <a:t>US</a:t>
            </a:r>
            <a:r>
              <a:t> = </a:t>
            </a:r>
            <a:r>
              <a:rPr>
                <a:solidFill>
                  <a:srgbClr val="0000FF"/>
                </a:solidFill>
              </a:rPr>
              <a:t>new</a:t>
            </a:r>
            <a:r>
              <a:t> </a:t>
            </a:r>
            <a:r>
              <a:rPr>
                <a:solidFill>
                  <a:srgbClr val="267F99"/>
                </a:solidFill>
              </a:rPr>
              <a:t>Ultrasonic</a:t>
            </a:r>
            <a:r>
              <a:t>({ </a:t>
            </a:r>
            <a:r>
              <a:rPr>
                <a:solidFill>
                  <a:srgbClr val="001080"/>
                </a:solidFill>
              </a:rPr>
              <a:t>trigPin:</a:t>
            </a:r>
            <a:r>
              <a:t> </a:t>
            </a:r>
            <a:r>
              <a:rPr>
                <a:solidFill>
                  <a:srgbClr val="0070C1"/>
                </a:solidFill>
              </a:rPr>
              <a:t>D12</a:t>
            </a:r>
            <a:r>
              <a:t>, </a:t>
            </a:r>
            <a:r>
              <a:rPr>
                <a:solidFill>
                  <a:srgbClr val="001080"/>
                </a:solidFill>
              </a:rPr>
              <a:t>echoPin:</a:t>
            </a:r>
            <a:r>
              <a:t> </a:t>
            </a:r>
            <a:r>
              <a:rPr>
                <a:solidFill>
                  <a:srgbClr val="0070C1"/>
                </a:solidFill>
              </a:rPr>
              <a:t>D14</a:t>
            </a:r>
            <a:r>
              <a:t> });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  </a:t>
            </a:r>
            <a:r>
              <a:rPr>
                <a:solidFill>
                  <a:srgbClr val="795E26"/>
                </a:solidFill>
              </a:rPr>
              <a:t>setInterval</a:t>
            </a:r>
            <a:r>
              <a:t>(</a:t>
            </a:r>
            <a:r>
              <a:rPr>
                <a:solidFill>
                  <a:srgbClr val="0000FF"/>
                </a:solidFill>
              </a:rPr>
              <a:t>function</a:t>
            </a:r>
            <a:r>
              <a:t> () {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</a:t>
            </a:r>
            <a:r>
              <a:rPr>
                <a:solidFill>
                  <a:srgbClr val="0070C1"/>
                </a:solidFill>
              </a:rPr>
              <a:t>US</a:t>
            </a:r>
            <a:r>
              <a:t>.</a:t>
            </a:r>
            <a:r>
              <a:rPr>
                <a:solidFill>
                  <a:srgbClr val="795E26"/>
                </a:solidFill>
              </a:rPr>
              <a:t>ping</a:t>
            </a:r>
            <a:r>
              <a:t>(</a:t>
            </a:r>
            <a:r>
              <a:rPr>
                <a:solidFill>
                  <a:srgbClr val="0000FF"/>
                </a:solidFill>
              </a:rPr>
              <a:t>function</a:t>
            </a:r>
            <a:r>
              <a:t> (</a:t>
            </a:r>
            <a:r>
              <a:rPr>
                <a:solidFill>
                  <a:srgbClr val="001080"/>
                </a:solidFill>
              </a:rPr>
              <a:t>err</a:t>
            </a:r>
            <a:r>
              <a:t>, </a:t>
            </a:r>
            <a:r>
              <a:rPr>
                <a:solidFill>
                  <a:srgbClr val="001080"/>
                </a:solidFill>
              </a:rPr>
              <a:t>value</a:t>
            </a:r>
            <a:r>
              <a:t>) {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  </a:t>
            </a:r>
            <a:r>
              <a:rPr>
                <a:solidFill>
                  <a:srgbClr val="AF00DB"/>
                </a:solidFill>
              </a:rPr>
              <a:t>if</a:t>
            </a:r>
            <a:r>
              <a:t> (!</a:t>
            </a:r>
            <a:r>
              <a:rPr>
                <a:solidFill>
                  <a:srgbClr val="001080"/>
                </a:solidFill>
              </a:rPr>
              <a:t>err</a:t>
            </a:r>
            <a:r>
              <a:t>) {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    </a:t>
            </a:r>
            <a:r>
              <a:rPr>
                <a:solidFill>
                  <a:srgbClr val="001080"/>
                </a:solidFill>
              </a:rPr>
              <a:t>Serial2</a:t>
            </a:r>
            <a:r>
              <a:t>.</a:t>
            </a:r>
            <a:r>
              <a:rPr>
                <a:solidFill>
                  <a:srgbClr val="795E26"/>
                </a:solidFill>
              </a:rPr>
              <a:t>print</a:t>
            </a:r>
            <a:r>
              <a:t>(</a:t>
            </a:r>
            <a:r>
              <a:rPr>
                <a:solidFill>
                  <a:srgbClr val="001080"/>
                </a:solidFill>
              </a:rPr>
              <a:t>value</a:t>
            </a:r>
            <a:r>
              <a:t>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  }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}, </a:t>
            </a:r>
            <a:r>
              <a:rPr>
                <a:solidFill>
                  <a:srgbClr val="A31515"/>
                </a:solidFill>
              </a:rPr>
              <a:t>'mm'</a:t>
            </a:r>
            <a:r>
              <a:t>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}, </a:t>
            </a:r>
            <a:r>
              <a:rPr>
                <a:solidFill>
                  <a:srgbClr val="098658"/>
                </a:solidFill>
              </a:rPr>
              <a:t>200</a:t>
            </a:r>
            <a:r>
              <a:t>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  </a:t>
            </a:r>
            <a:r>
              <a:rPr>
                <a:solidFill>
                  <a:srgbClr val="001080"/>
                </a:solidFill>
              </a:rPr>
              <a:t>Serial2</a:t>
            </a:r>
            <a:r>
              <a:t>.</a:t>
            </a:r>
            <a:r>
              <a:rPr>
                <a:solidFill>
                  <a:srgbClr val="795E26"/>
                </a:solidFill>
              </a:rPr>
              <a:t>on</a:t>
            </a:r>
            <a:r>
              <a:t>(</a:t>
            </a:r>
            <a:r>
              <a:rPr>
                <a:solidFill>
                  <a:srgbClr val="A31515"/>
                </a:solidFill>
              </a:rPr>
              <a:t>'data'</a:t>
            </a:r>
            <a:r>
              <a:t>, </a:t>
            </a:r>
            <a:r>
              <a:rPr>
                <a:solidFill>
                  <a:srgbClr val="0000FF"/>
                </a:solidFill>
              </a:rPr>
              <a:t>function</a:t>
            </a:r>
            <a:r>
              <a:t> (</a:t>
            </a:r>
            <a:r>
              <a:rPr>
                <a:solidFill>
                  <a:srgbClr val="001080"/>
                </a:solidFill>
              </a:rPr>
              <a:t>data</a:t>
            </a:r>
            <a:r>
              <a:t>) {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</a:t>
            </a:r>
            <a:r>
              <a:rPr>
                <a:solidFill>
                  <a:srgbClr val="0000FF"/>
                </a:solidFill>
              </a:rPr>
              <a:t>const</a:t>
            </a:r>
            <a:r>
              <a:t> </a:t>
            </a:r>
            <a:r>
              <a:rPr>
                <a:solidFill>
                  <a:srgbClr val="0070C1"/>
                </a:solidFill>
              </a:rPr>
              <a:t>a</a:t>
            </a:r>
            <a:r>
              <a:t> = </a:t>
            </a:r>
            <a:r>
              <a:rPr>
                <a:solidFill>
                  <a:srgbClr val="795E26"/>
                </a:solidFill>
              </a:rPr>
              <a:t>parseInt</a:t>
            </a:r>
            <a:r>
              <a:t>(</a:t>
            </a:r>
            <a:r>
              <a:rPr>
                <a:solidFill>
                  <a:srgbClr val="001080"/>
                </a:solidFill>
              </a:rPr>
              <a:t>data</a:t>
            </a:r>
            <a:r>
              <a:t>.</a:t>
            </a:r>
            <a:r>
              <a:rPr>
                <a:solidFill>
                  <a:srgbClr val="795E26"/>
                </a:solidFill>
              </a:rPr>
              <a:t>charCodeAt</a:t>
            </a:r>
            <a:r>
              <a:t>(</a:t>
            </a:r>
            <a:r>
              <a:rPr>
                <a:solidFill>
                  <a:srgbClr val="098658"/>
                </a:solidFill>
              </a:rPr>
              <a:t>0</a:t>
            </a:r>
            <a:r>
              <a:t>) * </a:t>
            </a:r>
            <a:r>
              <a:rPr>
                <a:solidFill>
                  <a:srgbClr val="098658"/>
                </a:solidFill>
              </a:rPr>
              <a:t>0.71</a:t>
            </a:r>
            <a:r>
              <a:t>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</a:t>
            </a:r>
            <a:r>
              <a:rPr>
                <a:solidFill>
                  <a:srgbClr val="0000FF"/>
                </a:solidFill>
              </a:rPr>
              <a:t>const</a:t>
            </a:r>
            <a:r>
              <a:t> </a:t>
            </a:r>
            <a:r>
              <a:rPr>
                <a:solidFill>
                  <a:srgbClr val="0070C1"/>
                </a:solidFill>
              </a:rPr>
              <a:t>v</a:t>
            </a:r>
            <a:r>
              <a:t> = (</a:t>
            </a:r>
            <a:r>
              <a:rPr>
                <a:solidFill>
                  <a:srgbClr val="001080"/>
                </a:solidFill>
              </a:rPr>
              <a:t>data</a:t>
            </a:r>
            <a:r>
              <a:t>.</a:t>
            </a:r>
            <a:r>
              <a:rPr>
                <a:solidFill>
                  <a:srgbClr val="795E26"/>
                </a:solidFill>
              </a:rPr>
              <a:t>charCodeAt</a:t>
            </a:r>
            <a:r>
              <a:t>(</a:t>
            </a:r>
            <a:r>
              <a:rPr>
                <a:solidFill>
                  <a:srgbClr val="098658"/>
                </a:solidFill>
              </a:rPr>
              <a:t>1</a:t>
            </a:r>
            <a:r>
              <a:t>) * </a:t>
            </a:r>
            <a:r>
              <a:rPr>
                <a:solidFill>
                  <a:srgbClr val="098658"/>
                </a:solidFill>
              </a:rPr>
              <a:t>0.008</a:t>
            </a:r>
            <a:r>
              <a:t>) - </a:t>
            </a:r>
            <a:r>
              <a:rPr>
                <a:solidFill>
                  <a:srgbClr val="098658"/>
                </a:solidFill>
              </a:rPr>
              <a:t>1</a:t>
            </a:r>
            <a:r>
              <a:t>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    </a:t>
            </a:r>
            <a:r>
              <a:rPr>
                <a:solidFill>
                  <a:srgbClr val="AF00DB"/>
                </a:solidFill>
              </a:rPr>
              <a:t>if</a:t>
            </a:r>
            <a:r>
              <a:t> (</a:t>
            </a:r>
            <a:r>
              <a:rPr>
                <a:solidFill>
                  <a:srgbClr val="0070C1"/>
                </a:solidFill>
              </a:rPr>
              <a:t>v</a:t>
            </a:r>
            <a:r>
              <a:t> &gt;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 { </a:t>
            </a:r>
            <a:r>
              <a:rPr>
                <a:solidFill>
                  <a:srgbClr val="795E26"/>
                </a:solidFill>
              </a:rPr>
              <a:t>analogWrite</a:t>
            </a:r>
            <a:r>
              <a:t>(</a:t>
            </a:r>
            <a:r>
              <a:rPr>
                <a:solidFill>
                  <a:srgbClr val="0070C1"/>
                </a:solidFill>
              </a:rPr>
              <a:t>D2</a:t>
            </a:r>
            <a:r>
              <a:t>, </a:t>
            </a:r>
            <a:r>
              <a:rPr>
                <a:solidFill>
                  <a:srgbClr val="0070C1"/>
                </a:solidFill>
              </a:rPr>
              <a:t>v</a:t>
            </a:r>
            <a:r>
              <a:t>); </a:t>
            </a:r>
            <a:r>
              <a:rPr>
                <a:solidFill>
                  <a:srgbClr val="795E26"/>
                </a:solidFill>
              </a:rPr>
              <a:t>analogWrite</a:t>
            </a:r>
            <a:r>
              <a:t>(</a:t>
            </a:r>
            <a:r>
              <a:rPr>
                <a:solidFill>
                  <a:srgbClr val="0070C1"/>
                </a:solidFill>
              </a:rPr>
              <a:t>D5</a:t>
            </a:r>
            <a:r>
              <a:t>,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); }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</a:t>
            </a:r>
            <a:r>
              <a:rPr>
                <a:solidFill>
                  <a:srgbClr val="AF00DB"/>
                </a:solidFill>
              </a:rPr>
              <a:t>if</a:t>
            </a:r>
            <a:r>
              <a:t> (</a:t>
            </a:r>
            <a:r>
              <a:rPr>
                <a:solidFill>
                  <a:srgbClr val="0070C1"/>
                </a:solidFill>
              </a:rPr>
              <a:t>v</a:t>
            </a:r>
            <a:r>
              <a:t> ===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 { </a:t>
            </a:r>
            <a:r>
              <a:rPr>
                <a:solidFill>
                  <a:srgbClr val="795E26"/>
                </a:solidFill>
              </a:rPr>
              <a:t>analogWrite</a:t>
            </a:r>
            <a:r>
              <a:t>(</a:t>
            </a:r>
            <a:r>
              <a:rPr>
                <a:solidFill>
                  <a:srgbClr val="0070C1"/>
                </a:solidFill>
              </a:rPr>
              <a:t>D2</a:t>
            </a:r>
            <a:r>
              <a:t>,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); </a:t>
            </a:r>
            <a:r>
              <a:rPr>
                <a:solidFill>
                  <a:srgbClr val="795E26"/>
                </a:solidFill>
              </a:rPr>
              <a:t>analogWrite</a:t>
            </a:r>
            <a:r>
              <a:t>(</a:t>
            </a:r>
            <a:r>
              <a:rPr>
                <a:solidFill>
                  <a:srgbClr val="0070C1"/>
                </a:solidFill>
              </a:rPr>
              <a:t>D5</a:t>
            </a:r>
            <a:r>
              <a:t>,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); }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  </a:t>
            </a:r>
            <a:r>
              <a:rPr>
                <a:solidFill>
                  <a:srgbClr val="AF00DB"/>
                </a:solidFill>
              </a:rPr>
              <a:t>if</a:t>
            </a:r>
            <a:r>
              <a:t> (</a:t>
            </a:r>
            <a:r>
              <a:rPr>
                <a:solidFill>
                  <a:srgbClr val="0070C1"/>
                </a:solidFill>
              </a:rPr>
              <a:t>v</a:t>
            </a:r>
            <a:r>
              <a:t> &lt;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 { </a:t>
            </a:r>
            <a:r>
              <a:rPr>
                <a:solidFill>
                  <a:srgbClr val="795E26"/>
                </a:solidFill>
              </a:rPr>
              <a:t>analogWrite</a:t>
            </a:r>
            <a:r>
              <a:t>(</a:t>
            </a:r>
            <a:r>
              <a:rPr>
                <a:solidFill>
                  <a:srgbClr val="0070C1"/>
                </a:solidFill>
              </a:rPr>
              <a:t>D2</a:t>
            </a:r>
            <a:r>
              <a:t>,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); </a:t>
            </a:r>
            <a:r>
              <a:rPr>
                <a:solidFill>
                  <a:srgbClr val="795E26"/>
                </a:solidFill>
              </a:rPr>
              <a:t>analogWrite</a:t>
            </a:r>
            <a:r>
              <a:t>(</a:t>
            </a:r>
            <a:r>
              <a:rPr>
                <a:solidFill>
                  <a:srgbClr val="0070C1"/>
                </a:solidFill>
              </a:rPr>
              <a:t>D5</a:t>
            </a:r>
            <a:r>
              <a:t>, -</a:t>
            </a:r>
            <a:r>
              <a:rPr>
                <a:solidFill>
                  <a:srgbClr val="098658"/>
                </a:solidFill>
              </a:rPr>
              <a:t>1</a:t>
            </a:r>
            <a:r>
              <a:t> * </a:t>
            </a:r>
            <a:r>
              <a:rPr>
                <a:solidFill>
                  <a:srgbClr val="0070C1"/>
                </a:solidFill>
              </a:rPr>
              <a:t>v</a:t>
            </a:r>
            <a:r>
              <a:t>); }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    </a:t>
            </a:r>
            <a:r>
              <a:rPr>
                <a:solidFill>
                  <a:srgbClr val="0070C1"/>
                </a:solidFill>
              </a:rPr>
              <a:t>servo</a:t>
            </a:r>
            <a:r>
              <a:t>.</a:t>
            </a:r>
            <a:r>
              <a:rPr>
                <a:solidFill>
                  <a:srgbClr val="795E26"/>
                </a:solidFill>
              </a:rPr>
              <a:t>write</a:t>
            </a:r>
            <a:r>
              <a:t>(</a:t>
            </a:r>
            <a:r>
              <a:rPr>
                <a:solidFill>
                  <a:srgbClr val="0070C1"/>
                </a:solidFill>
              </a:rPr>
              <a:t>a</a:t>
            </a:r>
            <a:r>
              <a:t>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});</a:t>
            </a:r>
          </a:p>
          <a:p>
            <a:pPr>
              <a:defRPr sz="22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t>});</a:t>
            </a:r>
          </a:p>
        </p:txBody>
      </p:sp>
      <p:sp>
        <p:nvSpPr>
          <p:cNvPr id="565" name="TextBox 6"/>
          <p:cNvSpPr txBox="1"/>
          <p:nvPr/>
        </p:nvSpPr>
        <p:spPr>
          <a:xfrm>
            <a:off x="10639329" y="617368"/>
            <a:ext cx="3089986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Espruino</a:t>
            </a:r>
          </a:p>
        </p:txBody>
      </p:sp>
      <p:pic>
        <p:nvPicPr>
          <p:cNvPr id="56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25138" y="1868192"/>
            <a:ext cx="4589964" cy="7285654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48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48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56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56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56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56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64" grpId="3"/>
      <p:bldP build="whole" bldLvl="1" animBg="1" rev="0" advAuto="0" spid="563" grpId="2"/>
      <p:bldP build="whole" bldLvl="1" animBg="1" rev="0" advAuto="0" spid="56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Box 6"/>
          <p:cNvSpPr txBox="1"/>
          <p:nvPr/>
        </p:nvSpPr>
        <p:spPr>
          <a:xfrm>
            <a:off x="10639329" y="617367"/>
            <a:ext cx="3089987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Espruino</a:t>
            </a:r>
          </a:p>
        </p:txBody>
      </p:sp>
      <p:sp>
        <p:nvSpPr>
          <p:cNvPr id="571" name="const wifi = require(&quot;Wifi&quot;);…"/>
          <p:cNvSpPr txBox="1"/>
          <p:nvPr/>
        </p:nvSpPr>
        <p:spPr>
          <a:xfrm>
            <a:off x="1108666" y="2056311"/>
            <a:ext cx="12144093" cy="77266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defTabSz="457200">
              <a:lnSpc>
                <a:spcPts val="5100"/>
              </a:lnSpc>
              <a:defRPr sz="28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wifi</a:t>
            </a:r>
            <a:r>
              <a:rPr>
                <a:solidFill>
                  <a:srgbClr val="000000"/>
                </a:solidFill>
              </a:rPr>
              <a:t> = </a:t>
            </a:r>
            <a:r>
              <a:t>require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"Wifi"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lcd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795E26"/>
                </a:solidFill>
              </a:rPr>
              <a:t>require</a:t>
            </a:r>
            <a:r>
              <a:rPr>
                <a:solidFill>
                  <a:srgbClr val="000000"/>
                </a:solidFill>
              </a:rPr>
              <a:t>(</a:t>
            </a:r>
            <a:r>
              <a:t>"SSD1306"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http</a:t>
            </a:r>
            <a:r>
              <a:rPr>
                <a:solidFill>
                  <a:srgbClr val="000000"/>
                </a:solidFill>
              </a:rPr>
              <a:t> = </a:t>
            </a:r>
            <a:r>
              <a:t>require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'ws'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</a:p>
          <a:p>
            <a:pPr defTabSz="457200">
              <a:lnSpc>
                <a:spcPts val="5100"/>
              </a:lnSpc>
              <a:defRPr sz="28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70C1"/>
                </a:solidFill>
              </a:rPr>
              <a:t>I2C1</a:t>
            </a:r>
            <a:r>
              <a:rPr>
                <a:solidFill>
                  <a:srgbClr val="000000"/>
                </a:solidFill>
              </a:rPr>
              <a:t>.</a:t>
            </a:r>
            <a:r>
              <a:t>setup</a:t>
            </a:r>
            <a:r>
              <a:rPr>
                <a:solidFill>
                  <a:srgbClr val="000000"/>
                </a:solidFill>
              </a:rPr>
              <a:t>({ </a:t>
            </a:r>
            <a:r>
              <a:rPr>
                <a:solidFill>
                  <a:srgbClr val="001080"/>
                </a:solidFill>
              </a:rPr>
              <a:t>scl: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D27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sda: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D25</a:t>
            </a:r>
            <a:r>
              <a:rPr>
                <a:solidFill>
                  <a:srgbClr val="000000"/>
                </a:solidFill>
              </a:rPr>
              <a:t> });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const</a:t>
            </a:r>
            <a:r>
              <a:t> </a:t>
            </a:r>
            <a:r>
              <a:rPr>
                <a:solidFill>
                  <a:srgbClr val="0070C1"/>
                </a:solidFill>
              </a:rPr>
              <a:t>g</a:t>
            </a:r>
            <a:r>
              <a:t> = </a:t>
            </a:r>
            <a:r>
              <a:rPr>
                <a:solidFill>
                  <a:srgbClr val="001080"/>
                </a:solidFill>
              </a:rPr>
              <a:t>lcd</a:t>
            </a:r>
            <a:r>
              <a:t>.</a:t>
            </a:r>
            <a:r>
              <a:rPr>
                <a:solidFill>
                  <a:srgbClr val="795E26"/>
                </a:solidFill>
              </a:rPr>
              <a:t>connect</a:t>
            </a:r>
            <a:r>
              <a:t>(</a:t>
            </a:r>
            <a:r>
              <a:rPr>
                <a:solidFill>
                  <a:srgbClr val="0070C1"/>
                </a:solidFill>
              </a:rPr>
              <a:t>I2C1</a:t>
            </a:r>
            <a:r>
              <a:t>, ()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t> { }, { </a:t>
            </a:r>
            <a:r>
              <a:rPr>
                <a:solidFill>
                  <a:srgbClr val="001080"/>
                </a:solidFill>
              </a:rPr>
              <a:t>rst:</a:t>
            </a:r>
            <a:r>
              <a:t> </a:t>
            </a:r>
            <a:r>
              <a:rPr>
                <a:solidFill>
                  <a:srgbClr val="0070C1"/>
                </a:solidFill>
              </a:rPr>
              <a:t>D26</a:t>
            </a:r>
            <a:r>
              <a:t> });</a:t>
            </a: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</a:p>
          <a:p>
            <a:pPr defTabSz="457200">
              <a:lnSpc>
                <a:spcPts val="5100"/>
              </a:lnSpc>
              <a:defRPr sz="28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pageHandler</a:t>
            </a:r>
            <a:r>
              <a:rPr>
                <a:solidFill>
                  <a:srgbClr val="000000"/>
                </a:solidFill>
              </a:rPr>
              <a:t> = (</a:t>
            </a:r>
            <a:r>
              <a:rPr>
                <a:solidFill>
                  <a:srgbClr val="001080"/>
                </a:solidFill>
              </a:rPr>
              <a:t>req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res</a:t>
            </a:r>
            <a:r>
              <a:rPr>
                <a:solidFill>
                  <a:srgbClr val="000000"/>
                </a:solidFill>
              </a:rPr>
              <a:t>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0000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url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1080"/>
                </a:solidFill>
              </a:rPr>
              <a:t>req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01080"/>
                </a:solidFill>
              </a:rPr>
              <a:t>url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file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70C1"/>
                </a:solidFill>
              </a:rPr>
              <a:t>E</a:t>
            </a:r>
            <a:r>
              <a:rPr>
                <a:solidFill>
                  <a:srgbClr val="000000"/>
                </a:solidFill>
              </a:rPr>
              <a:t>.</a:t>
            </a:r>
            <a:r>
              <a:t>openFile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`</a:t>
            </a:r>
            <a:r>
              <a:rPr>
                <a:solidFill>
                  <a:srgbClr val="0000FF"/>
                </a:solidFill>
              </a:rPr>
              <a:t>${</a:t>
            </a:r>
            <a:r>
              <a:rPr>
                <a:solidFill>
                  <a:srgbClr val="001080"/>
                </a:solidFill>
              </a:rPr>
              <a:t>rootPath</a:t>
            </a:r>
            <a:r>
              <a:rPr>
                <a:solidFill>
                  <a:srgbClr val="0000FF"/>
                </a:solidFill>
              </a:rPr>
              <a:t>}</a:t>
            </a:r>
            <a:r>
              <a:rPr>
                <a:solidFill>
                  <a:srgbClr val="A31515"/>
                </a:solidFill>
              </a:rPr>
              <a:t>/</a:t>
            </a:r>
            <a:r>
              <a:rPr>
                <a:solidFill>
                  <a:srgbClr val="0000FF"/>
                </a:solidFill>
              </a:rPr>
              <a:t>${</a:t>
            </a:r>
            <a:r>
              <a:rPr>
                <a:solidFill>
                  <a:srgbClr val="0070C1"/>
                </a:solidFill>
              </a:rPr>
              <a:t>url</a:t>
            </a:r>
            <a:r>
              <a:rPr>
                <a:solidFill>
                  <a:srgbClr val="0000FF"/>
                </a:solidFill>
              </a:rPr>
              <a:t>}</a:t>
            </a:r>
            <a:r>
              <a:rPr>
                <a:solidFill>
                  <a:srgbClr val="A31515"/>
                </a:solidFill>
              </a:rPr>
              <a:t>`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A31515"/>
                </a:solidFill>
              </a:rPr>
              <a:t>'r'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res</a:t>
            </a:r>
            <a:r>
              <a:rPr>
                <a:solidFill>
                  <a:srgbClr val="000000"/>
                </a:solidFill>
              </a:rPr>
              <a:t>.</a:t>
            </a:r>
            <a:r>
              <a:t>writeHead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98658"/>
                </a:solidFill>
              </a:rPr>
              <a:t>200</a:t>
            </a:r>
            <a:r>
              <a:rPr>
                <a:solidFill>
                  <a:srgbClr val="000000"/>
                </a:solidFill>
              </a:rPr>
              <a:t>, 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'Content-Type'</a:t>
            </a:r>
            <a:r>
              <a:rPr>
                <a:solidFill>
                  <a:srgbClr val="00108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'text/html'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'Content-Encoding'</a:t>
            </a:r>
            <a:r>
              <a:rPr>
                <a:solidFill>
                  <a:srgbClr val="00108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'gzip'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'Vary'</a:t>
            </a:r>
            <a:r>
              <a:rPr>
                <a:solidFill>
                  <a:srgbClr val="00108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'Accept-Encoding'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A31515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'Cache-Control'</a:t>
            </a:r>
            <a:r>
              <a:rPr>
                <a:solidFill>
                  <a:srgbClr val="00108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'public, max-age=31536000'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});</a:t>
            </a:r>
          </a:p>
          <a:p>
            <a:pPr defTabSz="457200">
              <a:lnSpc>
                <a:spcPts val="5100"/>
              </a:lnSpc>
              <a:defRPr sz="28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70C1"/>
                </a:solidFill>
              </a:rPr>
              <a:t>file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pipe</a:t>
            </a:r>
            <a:r>
              <a:rPr>
                <a:solidFill>
                  <a:srgbClr val="000000"/>
                </a:solidFill>
              </a:rPr>
              <a:t>(</a:t>
            </a:r>
            <a:r>
              <a:t>res</a:t>
            </a:r>
            <a:r>
              <a:rPr>
                <a:solidFill>
                  <a:srgbClr val="000000"/>
                </a:solidFill>
              </a:rPr>
              <a:t>, { </a:t>
            </a:r>
            <a:r>
              <a:t>chunkSize: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98658"/>
                </a:solidFill>
              </a:rPr>
              <a:t>1024</a:t>
            </a:r>
            <a:r>
              <a:rPr>
                <a:solidFill>
                  <a:srgbClr val="000000"/>
                </a:solidFill>
              </a:rPr>
              <a:t> });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};</a:t>
            </a:r>
          </a:p>
        </p:txBody>
      </p:sp>
      <p:sp>
        <p:nvSpPr>
          <p:cNvPr id="572" name="function onInit() {…"/>
          <p:cNvSpPr txBox="1"/>
          <p:nvPr/>
        </p:nvSpPr>
        <p:spPr>
          <a:xfrm>
            <a:off x="13885016" y="3104061"/>
            <a:ext cx="9797133" cy="56311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 defTabSz="457200">
              <a:lnSpc>
                <a:spcPts val="5100"/>
              </a:lnSpc>
              <a:defRPr sz="2800">
                <a:solidFill>
                  <a:srgbClr val="0000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function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95E26"/>
                </a:solidFill>
              </a:rPr>
              <a:t>onInit</a:t>
            </a:r>
            <a:r>
              <a:rPr>
                <a:solidFill>
                  <a:srgbClr val="000000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70C1"/>
                </a:solidFill>
              </a:rPr>
              <a:t>E</a:t>
            </a:r>
            <a:r>
              <a:rPr>
                <a:solidFill>
                  <a:srgbClr val="000000"/>
                </a:solidFill>
              </a:rPr>
              <a:t>.</a:t>
            </a:r>
            <a:r>
              <a:t>connectSDCard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70C1"/>
                </a:solidFill>
              </a:rPr>
              <a:t>SPI1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70C1"/>
                </a:solidFill>
              </a:rPr>
              <a:t>D16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wifi</a:t>
            </a:r>
            <a:r>
              <a:rPr>
                <a:solidFill>
                  <a:srgbClr val="000000"/>
                </a:solidFill>
              </a:rPr>
              <a:t>.</a:t>
            </a:r>
            <a:r>
              <a:t>connect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ssid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option</a:t>
            </a:r>
            <a:r>
              <a:rPr>
                <a:solidFill>
                  <a:srgbClr val="000000"/>
                </a:solidFill>
              </a:rPr>
              <a:t>, ()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{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t> </a:t>
            </a:r>
            <a:r>
              <a:rPr>
                <a:solidFill>
                  <a:srgbClr val="0070C1"/>
                </a:solidFill>
              </a:rPr>
              <a:t>address</a:t>
            </a:r>
            <a:r>
              <a:t> = </a:t>
            </a:r>
            <a:r>
              <a:rPr>
                <a:solidFill>
                  <a:srgbClr val="001080"/>
                </a:solidFill>
              </a:rPr>
              <a:t>wifi</a:t>
            </a:r>
            <a:r>
              <a:t>.</a:t>
            </a:r>
            <a:r>
              <a:rPr>
                <a:solidFill>
                  <a:srgbClr val="795E26"/>
                </a:solidFill>
              </a:rPr>
              <a:t>getIP</a:t>
            </a:r>
            <a:r>
              <a:t>(() </a:t>
            </a:r>
            <a:r>
              <a:rPr>
                <a:solidFill>
                  <a:srgbClr val="0000FF"/>
                </a:solidFill>
              </a:rPr>
              <a:t>=&gt;</a:t>
            </a:r>
            <a:r>
              <a:t> {</a:t>
            </a: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</a:t>
            </a:r>
            <a:r>
              <a:rPr>
                <a:solidFill>
                  <a:srgbClr val="0000FF"/>
                </a:solidFill>
              </a:rPr>
              <a:t>const</a:t>
            </a:r>
            <a:r>
              <a:t> </a:t>
            </a:r>
            <a:r>
              <a:rPr>
                <a:solidFill>
                  <a:srgbClr val="0070C1"/>
                </a:solidFill>
              </a:rPr>
              <a:t>srv</a:t>
            </a:r>
            <a:r>
              <a:t> = </a:t>
            </a:r>
            <a:r>
              <a:rPr>
                <a:solidFill>
                  <a:srgbClr val="267F99"/>
                </a:solidFill>
              </a:rPr>
              <a:t>http</a:t>
            </a:r>
            <a:r>
              <a:t>.</a:t>
            </a:r>
            <a:r>
              <a:rPr>
                <a:solidFill>
                  <a:srgbClr val="795E26"/>
                </a:solidFill>
              </a:rPr>
              <a:t>createServer</a:t>
            </a:r>
            <a:r>
              <a:t>();</a:t>
            </a: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</a:t>
            </a:r>
            <a:r>
              <a:rPr>
                <a:solidFill>
                  <a:srgbClr val="0070C1"/>
                </a:solidFill>
              </a:rPr>
              <a:t>srv</a:t>
            </a:r>
            <a:r>
              <a:t>.</a:t>
            </a:r>
            <a:r>
              <a:rPr>
                <a:solidFill>
                  <a:srgbClr val="795E26"/>
                </a:solidFill>
              </a:rPr>
              <a:t>on</a:t>
            </a:r>
            <a:r>
              <a:t>(</a:t>
            </a:r>
            <a:r>
              <a:rPr>
                <a:solidFill>
                  <a:srgbClr val="A31515"/>
                </a:solidFill>
              </a:rPr>
              <a:t>'websocket'</a:t>
            </a:r>
            <a:r>
              <a:t>, </a:t>
            </a:r>
            <a:r>
              <a:rPr>
                <a:solidFill>
                  <a:srgbClr val="001080"/>
                </a:solidFill>
              </a:rPr>
              <a:t>wsHandler</a:t>
            </a:r>
            <a:r>
              <a:t>);</a:t>
            </a: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  </a:t>
            </a:r>
            <a:r>
              <a:rPr>
                <a:solidFill>
                  <a:srgbClr val="0070C1"/>
                </a:solidFill>
              </a:rPr>
              <a:t>srv</a:t>
            </a:r>
            <a:r>
              <a:t>.</a:t>
            </a:r>
            <a:r>
              <a:rPr>
                <a:solidFill>
                  <a:srgbClr val="795E26"/>
                </a:solidFill>
              </a:rPr>
              <a:t>listen</a:t>
            </a:r>
            <a:r>
              <a:t>(</a:t>
            </a:r>
            <a:r>
              <a:rPr>
                <a:solidFill>
                  <a:srgbClr val="098658"/>
                </a:solidFill>
              </a:rPr>
              <a:t>80</a:t>
            </a:r>
            <a:r>
              <a:t>);</a:t>
            </a: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});</a:t>
            </a: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</a:t>
            </a:r>
            <a:r>
              <a:rPr>
                <a:solidFill>
                  <a:srgbClr val="795E26"/>
                </a:solidFill>
              </a:rPr>
              <a:t>print</a:t>
            </a:r>
            <a:r>
              <a:t>(</a:t>
            </a:r>
            <a:r>
              <a:rPr>
                <a:solidFill>
                  <a:srgbClr val="0070C1"/>
                </a:solidFill>
              </a:rPr>
              <a:t>address</a:t>
            </a:r>
            <a:r>
              <a:t>.</a:t>
            </a:r>
            <a:r>
              <a:rPr>
                <a:solidFill>
                  <a:srgbClr val="001080"/>
                </a:solidFill>
              </a:rPr>
              <a:t>ip</a:t>
            </a:r>
            <a:r>
              <a:t>);</a:t>
            </a: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});</a:t>
            </a:r>
          </a:p>
          <a:p>
            <a:pPr defTabSz="457200">
              <a:lnSpc>
                <a:spcPts val="5100"/>
              </a:lnSpc>
              <a:defRPr sz="28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wifi</a:t>
            </a:r>
            <a:r>
              <a:rPr>
                <a:solidFill>
                  <a:srgbClr val="000000"/>
                </a:solidFill>
              </a:rPr>
              <a:t>.</a:t>
            </a:r>
            <a:r>
              <a:t>stopAP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 defTabSz="457200">
              <a:lnSpc>
                <a:spcPts val="5100"/>
              </a:lnSpc>
              <a:defRPr sz="28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}</a:t>
            </a:r>
          </a:p>
        </p:txBody>
      </p:sp>
      <p:sp>
        <p:nvSpPr>
          <p:cNvPr id="573" name="49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49</a:t>
            </a:r>
          </a:p>
        </p:txBody>
      </p:sp>
      <p:pic>
        <p:nvPicPr>
          <p:cNvPr id="5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7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5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5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5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5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5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5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5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5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71" grpId="1"/>
      <p:bldP build="p" bldLvl="5" animBg="1" rev="0" advAuto="0" spid="57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7"/>
          <p:cNvSpPr txBox="1"/>
          <p:nvPr/>
        </p:nvSpPr>
        <p:spPr>
          <a:xfrm>
            <a:off x="8736649" y="297143"/>
            <a:ext cx="6898002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О чем этот доклад?</a:t>
            </a:r>
          </a:p>
        </p:txBody>
      </p:sp>
      <p:sp>
        <p:nvSpPr>
          <p:cNvPr id="104" name="TextBox 6"/>
          <p:cNvSpPr txBox="1"/>
          <p:nvPr/>
        </p:nvSpPr>
        <p:spPr>
          <a:xfrm>
            <a:off x="9004405" y="3767177"/>
            <a:ext cx="6375190" cy="61816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8000"/>
            </a:pPr>
            <a:r>
              <a:t>Bluetooth</a:t>
            </a:r>
          </a:p>
          <a:p>
            <a:pPr algn="ctr">
              <a:defRPr sz="8000"/>
            </a:pPr>
          </a:p>
          <a:p>
            <a:pPr algn="ctr">
              <a:defRPr sz="8000"/>
            </a:pPr>
            <a:r>
              <a:t>USB</a:t>
            </a:r>
          </a:p>
          <a:p>
            <a:pPr algn="ctr">
              <a:defRPr sz="8000"/>
            </a:pPr>
          </a:p>
          <a:p>
            <a:pPr algn="ctr">
              <a:defRPr sz="8000"/>
            </a:pPr>
            <a:r>
              <a:t>Serial</a:t>
            </a:r>
          </a:p>
        </p:txBody>
      </p:sp>
      <p:sp>
        <p:nvSpPr>
          <p:cNvPr id="105" name="5"/>
          <p:cNvSpPr txBox="1"/>
          <p:nvPr/>
        </p:nvSpPr>
        <p:spPr>
          <a:xfrm>
            <a:off x="23781598" y="187614"/>
            <a:ext cx="427302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</a:t>
            </a:r>
          </a:p>
        </p:txBody>
      </p:sp>
      <p:pic>
        <p:nvPicPr>
          <p:cNvPr id="1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4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Box 6"/>
          <p:cNvSpPr txBox="1"/>
          <p:nvPr/>
        </p:nvSpPr>
        <p:spPr>
          <a:xfrm>
            <a:off x="10639329" y="617368"/>
            <a:ext cx="3089986" cy="99408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Espruino</a:t>
            </a:r>
          </a:p>
        </p:txBody>
      </p:sp>
      <p:pic>
        <p:nvPicPr>
          <p:cNvPr id="57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0557" y="2888601"/>
            <a:ext cx="952500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TextBox 7"/>
          <p:cNvSpPr txBox="1"/>
          <p:nvPr/>
        </p:nvSpPr>
        <p:spPr>
          <a:xfrm>
            <a:off x="1055963" y="1786913"/>
            <a:ext cx="15242561" cy="1034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rPr>
                <a:solidFill>
                  <a:srgbClr val="0000FF"/>
                </a:solidFill>
              </a:rPr>
              <a:t>function</a:t>
            </a:r>
            <a:r>
              <a:t> </a:t>
            </a:r>
            <a:r>
              <a:rPr>
                <a:solidFill>
                  <a:srgbClr val="795E26"/>
                </a:solidFill>
              </a:rPr>
              <a:t>drawClock</a:t>
            </a:r>
            <a:r>
              <a:t>() {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00FF"/>
                </a:solidFill>
              </a:rPr>
              <a:t>var</a:t>
            </a:r>
            <a:r>
              <a:t> </a:t>
            </a:r>
            <a:r>
              <a:rPr>
                <a:solidFill>
                  <a:srgbClr val="001080"/>
                </a:solidFill>
              </a:rPr>
              <a:t>t</a:t>
            </a:r>
            <a:r>
              <a:t> = </a:t>
            </a:r>
            <a:r>
              <a:rPr>
                <a:solidFill>
                  <a:srgbClr val="0000FF"/>
                </a:solidFill>
              </a:rPr>
              <a:t>new</a:t>
            </a:r>
            <a:r>
              <a:t> </a:t>
            </a:r>
            <a:r>
              <a:rPr>
                <a:solidFill>
                  <a:srgbClr val="267F99"/>
                </a:solidFill>
              </a:rPr>
              <a:t>Date</a:t>
            </a:r>
            <a:r>
              <a:t>();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00FF"/>
                </a:solidFill>
              </a:rPr>
              <a:t>var</a:t>
            </a:r>
            <a:r>
              <a:t> </a:t>
            </a:r>
            <a:r>
              <a:rPr>
                <a:solidFill>
                  <a:srgbClr val="001080"/>
                </a:solidFill>
              </a:rPr>
              <a:t>h</a:t>
            </a:r>
            <a:r>
              <a:t> = </a:t>
            </a:r>
            <a:r>
              <a:rPr>
                <a:solidFill>
                  <a:srgbClr val="001080"/>
                </a:solidFill>
              </a:rPr>
              <a:t>t</a:t>
            </a:r>
            <a:r>
              <a:t>.</a:t>
            </a:r>
            <a:r>
              <a:rPr>
                <a:solidFill>
                  <a:srgbClr val="795E26"/>
                </a:solidFill>
              </a:rPr>
              <a:t>getHours</a:t>
            </a:r>
            <a:r>
              <a:t>();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00FF"/>
                </a:solidFill>
              </a:rPr>
              <a:t>var</a:t>
            </a:r>
            <a:r>
              <a:t> </a:t>
            </a:r>
            <a:r>
              <a:rPr>
                <a:solidFill>
                  <a:srgbClr val="001080"/>
                </a:solidFill>
              </a:rPr>
              <a:t>m</a:t>
            </a:r>
            <a:r>
              <a:t> = </a:t>
            </a:r>
            <a:r>
              <a:rPr>
                <a:solidFill>
                  <a:srgbClr val="001080"/>
                </a:solidFill>
              </a:rPr>
              <a:t>t</a:t>
            </a:r>
            <a:r>
              <a:t>.</a:t>
            </a:r>
            <a:r>
              <a:rPr>
                <a:solidFill>
                  <a:srgbClr val="795E26"/>
                </a:solidFill>
              </a:rPr>
              <a:t>getMinutes</a:t>
            </a:r>
            <a:r>
              <a:t>();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00FF"/>
                </a:solidFill>
              </a:rPr>
              <a:t>var</a:t>
            </a:r>
            <a:r>
              <a:t> </a:t>
            </a:r>
            <a:r>
              <a:rPr>
                <a:solidFill>
                  <a:srgbClr val="001080"/>
                </a:solidFill>
              </a:rPr>
              <a:t>time</a:t>
            </a:r>
            <a:r>
              <a:t> = ((</a:t>
            </a:r>
            <a:r>
              <a:rPr>
                <a:solidFill>
                  <a:srgbClr val="A31515"/>
                </a:solidFill>
              </a:rPr>
              <a:t>"0"</a:t>
            </a:r>
            <a:r>
              <a:t> + </a:t>
            </a:r>
            <a:r>
              <a:rPr>
                <a:solidFill>
                  <a:srgbClr val="001080"/>
                </a:solidFill>
              </a:rPr>
              <a:t>h</a:t>
            </a:r>
            <a:r>
              <a:t>).</a:t>
            </a:r>
            <a:r>
              <a:rPr>
                <a:solidFill>
                  <a:srgbClr val="795E26"/>
                </a:solidFill>
              </a:rPr>
              <a:t>substr</a:t>
            </a:r>
            <a:r>
              <a:t>(-</a:t>
            </a:r>
            <a:r>
              <a:rPr>
                <a:solidFill>
                  <a:srgbClr val="098658"/>
                </a:solidFill>
              </a:rPr>
              <a:t>2</a:t>
            </a:r>
            <a:r>
              <a:t>) + (</a:t>
            </a:r>
            <a:r>
              <a:rPr>
                <a:solidFill>
                  <a:srgbClr val="A31515"/>
                </a:solidFill>
              </a:rPr>
              <a:t>"0"</a:t>
            </a:r>
            <a:r>
              <a:t> + </a:t>
            </a:r>
            <a:r>
              <a:rPr>
                <a:solidFill>
                  <a:srgbClr val="001080"/>
                </a:solidFill>
              </a:rPr>
              <a:t>m</a:t>
            </a:r>
            <a:r>
              <a:t>).</a:t>
            </a:r>
            <a:r>
              <a:rPr>
                <a:solidFill>
                  <a:srgbClr val="795E26"/>
                </a:solidFill>
              </a:rPr>
              <a:t>substr</a:t>
            </a:r>
            <a:r>
              <a:t>(-</a:t>
            </a:r>
            <a:r>
              <a:rPr>
                <a:solidFill>
                  <a:srgbClr val="098658"/>
                </a:solidFill>
              </a:rPr>
              <a:t>2</a:t>
            </a:r>
            <a:r>
              <a:t>)).</a:t>
            </a:r>
            <a:r>
              <a:rPr>
                <a:solidFill>
                  <a:srgbClr val="795E26"/>
                </a:solidFill>
              </a:rPr>
              <a:t>split</a:t>
            </a:r>
            <a:r>
              <a:t>(</a:t>
            </a:r>
            <a:r>
              <a:rPr>
                <a:solidFill>
                  <a:srgbClr val="A31515"/>
                </a:solidFill>
              </a:rPr>
              <a:t>''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setFont</a:t>
            </a:r>
            <a:r>
              <a:t>(</a:t>
            </a:r>
            <a:r>
              <a:rPr>
                <a:solidFill>
                  <a:srgbClr val="A31515"/>
                </a:solidFill>
              </a:rPr>
              <a:t>"8x16"</a:t>
            </a:r>
            <a:r>
              <a:t>, </a:t>
            </a:r>
            <a:r>
              <a:rPr>
                <a:solidFill>
                  <a:srgbClr val="098658"/>
                </a:solidFill>
              </a:rPr>
              <a:t>4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setFontAlign</a:t>
            </a:r>
            <a:r>
              <a:t>(</a:t>
            </a:r>
            <a:r>
              <a:rPr>
                <a:solidFill>
                  <a:srgbClr val="098658"/>
                </a:solidFill>
              </a:rPr>
              <a:t>0</a:t>
            </a:r>
            <a:r>
              <a:t>, </a:t>
            </a:r>
            <a:r>
              <a:rPr>
                <a:solidFill>
                  <a:srgbClr val="098658"/>
                </a:solidFill>
              </a:rPr>
              <a:t>0</a:t>
            </a:r>
            <a:r>
              <a:t>,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);  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setColor</a:t>
            </a:r>
            <a:r>
              <a:t>(</a:t>
            </a:r>
            <a:r>
              <a:rPr>
                <a:solidFill>
                  <a:srgbClr val="A31515"/>
                </a:solidFill>
              </a:rPr>
              <a:t>"#fff"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drawString</a:t>
            </a:r>
            <a:r>
              <a:t>(</a:t>
            </a:r>
            <a:r>
              <a:rPr>
                <a:solidFill>
                  <a:srgbClr val="001080"/>
                </a:solidFill>
              </a:rPr>
              <a:t>time</a:t>
            </a:r>
            <a:r>
              <a:t>[</a:t>
            </a:r>
            <a:r>
              <a:rPr>
                <a:solidFill>
                  <a:srgbClr val="098658"/>
                </a:solidFill>
              </a:rPr>
              <a:t>0</a:t>
            </a:r>
            <a:r>
              <a:t>], </a:t>
            </a:r>
            <a:r>
              <a:rPr>
                <a:solidFill>
                  <a:srgbClr val="098658"/>
                </a:solidFill>
              </a:rPr>
              <a:t>48</a:t>
            </a:r>
            <a:r>
              <a:t>, </a:t>
            </a:r>
            <a:r>
              <a:rPr>
                <a:solidFill>
                  <a:srgbClr val="098658"/>
                </a:solidFill>
              </a:rPr>
              <a:t>140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drawString</a:t>
            </a:r>
            <a:r>
              <a:t>(</a:t>
            </a:r>
            <a:r>
              <a:rPr>
                <a:solidFill>
                  <a:srgbClr val="001080"/>
                </a:solidFill>
              </a:rPr>
              <a:t>time</a:t>
            </a:r>
            <a:r>
              <a:t>[</a:t>
            </a:r>
            <a:r>
              <a:rPr>
                <a:solidFill>
                  <a:srgbClr val="098658"/>
                </a:solidFill>
              </a:rPr>
              <a:t>1</a:t>
            </a:r>
            <a:r>
              <a:t>], </a:t>
            </a:r>
            <a:r>
              <a:rPr>
                <a:solidFill>
                  <a:srgbClr val="098658"/>
                </a:solidFill>
              </a:rPr>
              <a:t>96</a:t>
            </a:r>
            <a:r>
              <a:t>, </a:t>
            </a:r>
            <a:r>
              <a:rPr>
                <a:solidFill>
                  <a:srgbClr val="098658"/>
                </a:solidFill>
              </a:rPr>
              <a:t>140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drawString</a:t>
            </a:r>
            <a:r>
              <a:t>(</a:t>
            </a:r>
            <a:r>
              <a:rPr>
                <a:solidFill>
                  <a:srgbClr val="001080"/>
                </a:solidFill>
              </a:rPr>
              <a:t>time</a:t>
            </a:r>
            <a: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t>], </a:t>
            </a:r>
            <a:r>
              <a:rPr>
                <a:solidFill>
                  <a:srgbClr val="098658"/>
                </a:solidFill>
              </a:rPr>
              <a:t>154</a:t>
            </a:r>
            <a:r>
              <a:t>, </a:t>
            </a:r>
            <a:r>
              <a:rPr>
                <a:solidFill>
                  <a:srgbClr val="098658"/>
                </a:solidFill>
              </a:rPr>
              <a:t>140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drawString</a:t>
            </a:r>
            <a:r>
              <a:t>(</a:t>
            </a:r>
            <a:r>
              <a:rPr>
                <a:solidFill>
                  <a:srgbClr val="001080"/>
                </a:solidFill>
              </a:rPr>
              <a:t>time</a:t>
            </a:r>
            <a:r>
              <a:t>[</a:t>
            </a:r>
            <a:r>
              <a:rPr>
                <a:solidFill>
                  <a:srgbClr val="098658"/>
                </a:solidFill>
              </a:rPr>
              <a:t>3</a:t>
            </a:r>
            <a:r>
              <a:t>], </a:t>
            </a:r>
            <a:r>
              <a:rPr>
                <a:solidFill>
                  <a:srgbClr val="098658"/>
                </a:solidFill>
              </a:rPr>
              <a:t>200</a:t>
            </a:r>
            <a:r>
              <a:t>, </a:t>
            </a:r>
            <a:r>
              <a:rPr>
                <a:solidFill>
                  <a:srgbClr val="098658"/>
                </a:solidFill>
              </a:rPr>
              <a:t>140</a:t>
            </a:r>
            <a:r>
              <a:t>);  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setFont</a:t>
            </a:r>
            <a:r>
              <a:t>(</a:t>
            </a:r>
            <a:r>
              <a:rPr>
                <a:solidFill>
                  <a:srgbClr val="A31515"/>
                </a:solidFill>
              </a:rPr>
              <a:t>"8x16"</a:t>
            </a:r>
            <a:r>
              <a:t>, </a:t>
            </a:r>
            <a:r>
              <a:rPr>
                <a:solidFill>
                  <a:srgbClr val="098658"/>
                </a:solidFill>
              </a:rPr>
              <a:t>2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setFontAlign</a:t>
            </a:r>
            <a:r>
              <a:t>(-</a:t>
            </a:r>
            <a:r>
              <a:rPr>
                <a:solidFill>
                  <a:srgbClr val="098658"/>
                </a:solidFill>
              </a:rPr>
              <a:t>1</a:t>
            </a:r>
            <a:r>
              <a:t>, -</a:t>
            </a:r>
            <a:r>
              <a:rPr>
                <a:solidFill>
                  <a:srgbClr val="098658"/>
                </a:solidFill>
              </a:rPr>
              <a:t>1</a:t>
            </a:r>
            <a:r>
              <a:t>, </a:t>
            </a:r>
            <a:r>
              <a:rPr>
                <a:solidFill>
                  <a:srgbClr val="098658"/>
                </a:solidFill>
              </a:rPr>
              <a:t>0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setColor</a:t>
            </a:r>
            <a:r>
              <a:t>(</a:t>
            </a:r>
            <a:r>
              <a:rPr>
                <a:solidFill>
                  <a:srgbClr val="A31515"/>
                </a:solidFill>
              </a:rPr>
              <a:t>"#fff"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  </a:t>
            </a:r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drawString</a:t>
            </a:r>
            <a:r>
              <a:t>(</a:t>
            </a:r>
            <a:r>
              <a:rPr>
                <a:solidFill>
                  <a:srgbClr val="A31515"/>
                </a:solidFill>
              </a:rPr>
              <a:t>'Raiffeisen'</a:t>
            </a:r>
            <a:r>
              <a:t>, </a:t>
            </a:r>
            <a:r>
              <a:rPr>
                <a:solidFill>
                  <a:srgbClr val="098658"/>
                </a:solidFill>
              </a:rPr>
              <a:t>52</a:t>
            </a:r>
            <a:r>
              <a:t>, </a:t>
            </a:r>
            <a:r>
              <a:rPr>
                <a:solidFill>
                  <a:srgbClr val="098658"/>
                </a:solidFill>
              </a:rPr>
              <a:t>190</a:t>
            </a:r>
            <a:r>
              <a:t>);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}</a:t>
            </a:r>
          </a:p>
          <a:p>
            <a:pPr>
              <a:defRPr sz="2700"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br/>
            <a:r>
              <a:rPr>
                <a:solidFill>
                  <a:srgbClr val="001080"/>
                </a:solidFill>
              </a:rPr>
              <a:t>g</a:t>
            </a:r>
            <a:r>
              <a:t>.</a:t>
            </a:r>
            <a:r>
              <a:rPr>
                <a:solidFill>
                  <a:srgbClr val="795E26"/>
                </a:solidFill>
              </a:rPr>
              <a:t>clear</a:t>
            </a:r>
            <a:r>
              <a:t>();</a:t>
            </a:r>
          </a:p>
          <a:p>
            <a:pPr>
              <a:defRPr sz="27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Bangle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setUI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"clock"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>
              <a:defRPr sz="27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Bangle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loadWidgets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>
              <a:defRPr sz="2700">
                <a:solidFill>
                  <a:srgbClr val="001080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Bangle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drawWidgets</a:t>
            </a:r>
            <a:r>
              <a:rPr>
                <a:solidFill>
                  <a:srgbClr val="000000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>
              <a:defRPr sz="27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setInterval</a:t>
            </a:r>
            <a:r>
              <a:rPr>
                <a:solidFill>
                  <a:srgbClr val="000000"/>
                </a:solidFill>
              </a:rPr>
              <a:t>(</a:t>
            </a:r>
            <a:r>
              <a:t>drawAll</a:t>
            </a:r>
            <a:r>
              <a:rPr>
                <a:solidFill>
                  <a:srgbClr val="000000"/>
                </a:solidFill>
              </a:rPr>
              <a:t>, </a:t>
            </a:r>
            <a:r>
              <a:rPr>
                <a:solidFill>
                  <a:srgbClr val="098658"/>
                </a:solidFill>
              </a:rPr>
              <a:t>1E4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>
              <a:defRPr sz="2700">
                <a:solidFill>
                  <a:srgbClr val="795E26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drawAll</a:t>
            </a:r>
            <a:r>
              <a:rPr>
                <a:solidFill>
                  <a:srgbClr val="000000"/>
                </a:solidFill>
              </a:rPr>
              <a:t>();</a:t>
            </a:r>
          </a:p>
        </p:txBody>
      </p:sp>
      <p:sp>
        <p:nvSpPr>
          <p:cNvPr id="579" name="50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50</a:t>
            </a:r>
          </a:p>
        </p:txBody>
      </p:sp>
      <p:pic>
        <p:nvPicPr>
          <p:cNvPr id="5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Box 6"/>
          <p:cNvSpPr txBox="1"/>
          <p:nvPr/>
        </p:nvSpPr>
        <p:spPr>
          <a:xfrm>
            <a:off x="8765484" y="617367"/>
            <a:ext cx="6837677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Kaluma и Moddable</a:t>
            </a:r>
          </a:p>
        </p:txBody>
      </p:sp>
      <p:pic>
        <p:nvPicPr>
          <p:cNvPr id="5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6928" y="2155248"/>
            <a:ext cx="9257453" cy="515772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5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2326" y="2189424"/>
            <a:ext cx="9134771" cy="508937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5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2327" y="2189424"/>
            <a:ext cx="9134769" cy="508937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58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15976" y="2185886"/>
            <a:ext cx="9147471" cy="509644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87" name="51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51</a:t>
            </a:r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5" grpId="2"/>
      <p:bldP build="whole" bldLvl="1" animBg="1" rev="0" advAuto="0" spid="584" grpId="1"/>
      <p:bldP build="whole" bldLvl="1" animBg="1" rev="0" advAuto="0" spid="586" grpId="3"/>
      <p:bldP build="whole" bldLvl="1" animBg="1" rev="0" advAuto="0" spid="583" grpId="4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Box 3"/>
          <p:cNvSpPr txBox="1"/>
          <p:nvPr/>
        </p:nvSpPr>
        <p:spPr>
          <a:xfrm>
            <a:off x="8332591" y="5842337"/>
            <a:ext cx="7718839" cy="17007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 sz="12000"/>
            </a:lvl1pPr>
          </a:lstStyle>
          <a:p>
            <a:pPr/>
            <a:r>
              <a:t>Экосистема</a:t>
            </a:r>
          </a:p>
        </p:txBody>
      </p:sp>
      <p:sp>
        <p:nvSpPr>
          <p:cNvPr id="591" name="52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52</a:t>
            </a: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Box 3"/>
          <p:cNvSpPr txBox="1"/>
          <p:nvPr/>
        </p:nvSpPr>
        <p:spPr>
          <a:xfrm>
            <a:off x="5032671" y="2759973"/>
            <a:ext cx="8434107" cy="84639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https://wokwi.com/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https://www.tinkercad.com/dashboard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https://create.arduino.cc/editor/</a:t>
            </a:r>
          </a:p>
          <a:p>
            <a:pPr/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https://www.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circuito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.io/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http://falstad.com/circuit/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http://falstad.com/circuit/avr8js/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https://everycircuit.com/app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http://opencircuits.net/register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https://www.partsim.com/simulator</a:t>
            </a:r>
          </a:p>
          <a:p>
            <a:pPr/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 invalidUrl="" action="" tgtFrame="" tooltip="" history="1" highlightClick="0" endSnd="0"/>
              </a:rPr>
              <a:t>https://copy.sh/v86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2" invalidUrl="" action="" tgtFrame="" tooltip="" history="1" highlightClick="0" endSnd="0"/>
              </a:rPr>
              <a:t>https://github.com/noopkat/avrgirl-arduino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3" invalidUrl="" action="" tgtFrame="" tooltip="" history="1" highlightClick="0" endSnd="0"/>
              </a:rPr>
              <a:t>https://github.com/thingsSDK/flasher.js</a:t>
            </a:r>
          </a:p>
        </p:txBody>
      </p:sp>
      <p:grpSp>
        <p:nvGrpSpPr>
          <p:cNvPr id="597" name="Группа 4"/>
          <p:cNvGrpSpPr/>
          <p:nvPr/>
        </p:nvGrpSpPr>
        <p:grpSpPr>
          <a:xfrm>
            <a:off x="13222132" y="2958053"/>
            <a:ext cx="2050605" cy="1636109"/>
            <a:chOff x="0" y="0"/>
            <a:chExt cx="2050603" cy="1636108"/>
          </a:xfrm>
        </p:grpSpPr>
        <p:sp>
          <p:nvSpPr>
            <p:cNvPr id="595" name="Правая фигурная скобка 5"/>
            <p:cNvSpPr/>
            <p:nvPr/>
          </p:nvSpPr>
          <p:spPr>
            <a:xfrm>
              <a:off x="0" y="0"/>
              <a:ext cx="522528" cy="147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65" y="0"/>
                    <a:pt x="10800" y="286"/>
                    <a:pt x="10800" y="639"/>
                  </a:cubicBezTo>
                  <a:lnTo>
                    <a:pt x="10800" y="10161"/>
                  </a:lnTo>
                  <a:cubicBezTo>
                    <a:pt x="10800" y="10514"/>
                    <a:pt x="15635" y="10800"/>
                    <a:pt x="21600" y="10800"/>
                  </a:cubicBezTo>
                  <a:cubicBezTo>
                    <a:pt x="15635" y="10800"/>
                    <a:pt x="10800" y="11086"/>
                    <a:pt x="10800" y="11439"/>
                  </a:cubicBezTo>
                  <a:lnTo>
                    <a:pt x="10800" y="20961"/>
                  </a:lnTo>
                  <a:cubicBezTo>
                    <a:pt x="10800" y="21314"/>
                    <a:pt x="5965" y="21600"/>
                    <a:pt x="0" y="2160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596" name="TextBox 6"/>
            <p:cNvSpPr/>
            <p:nvPr/>
          </p:nvSpPr>
          <p:spPr>
            <a:xfrm>
              <a:off x="780603" y="366108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Симуляторы микроконтроллеров</a:t>
              </a:r>
            </a:p>
          </p:txBody>
        </p:sp>
      </p:grpSp>
      <p:grpSp>
        <p:nvGrpSpPr>
          <p:cNvPr id="600" name="Группа 7"/>
          <p:cNvGrpSpPr/>
          <p:nvPr/>
        </p:nvGrpSpPr>
        <p:grpSpPr>
          <a:xfrm>
            <a:off x="13243289" y="5138058"/>
            <a:ext cx="2029447" cy="3172407"/>
            <a:chOff x="0" y="0"/>
            <a:chExt cx="2029446" cy="3172405"/>
          </a:xfrm>
        </p:grpSpPr>
        <p:sp>
          <p:nvSpPr>
            <p:cNvPr id="598" name="Правая фигурная скобка 8"/>
            <p:cNvSpPr/>
            <p:nvPr/>
          </p:nvSpPr>
          <p:spPr>
            <a:xfrm>
              <a:off x="0" y="0"/>
              <a:ext cx="522528" cy="317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65" y="0"/>
                    <a:pt x="10800" y="133"/>
                    <a:pt x="10800" y="296"/>
                  </a:cubicBezTo>
                  <a:lnTo>
                    <a:pt x="10800" y="9826"/>
                  </a:lnTo>
                  <a:cubicBezTo>
                    <a:pt x="10800" y="9990"/>
                    <a:pt x="15635" y="10122"/>
                    <a:pt x="21600" y="10122"/>
                  </a:cubicBezTo>
                  <a:cubicBezTo>
                    <a:pt x="15635" y="10122"/>
                    <a:pt x="10800" y="10255"/>
                    <a:pt x="10800" y="10419"/>
                  </a:cubicBezTo>
                  <a:lnTo>
                    <a:pt x="10800" y="21304"/>
                  </a:lnTo>
                  <a:cubicBezTo>
                    <a:pt x="10800" y="21467"/>
                    <a:pt x="5965" y="21600"/>
                    <a:pt x="0" y="2160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599" name="TextBox 9"/>
            <p:cNvSpPr/>
            <p:nvPr/>
          </p:nvSpPr>
          <p:spPr>
            <a:xfrm>
              <a:off x="759446" y="1130571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Симуляторы схем</a:t>
              </a:r>
            </a:p>
          </p:txBody>
        </p:sp>
      </p:grpSp>
      <p:grpSp>
        <p:nvGrpSpPr>
          <p:cNvPr id="603" name="Группа 13"/>
          <p:cNvGrpSpPr/>
          <p:nvPr/>
        </p:nvGrpSpPr>
        <p:grpSpPr>
          <a:xfrm>
            <a:off x="13243289" y="9019592"/>
            <a:ext cx="2050605" cy="1636109"/>
            <a:chOff x="0" y="0"/>
            <a:chExt cx="2050604" cy="1636108"/>
          </a:xfrm>
        </p:grpSpPr>
        <p:sp>
          <p:nvSpPr>
            <p:cNvPr id="601" name="Правая фигурная скобка 14"/>
            <p:cNvSpPr/>
            <p:nvPr/>
          </p:nvSpPr>
          <p:spPr>
            <a:xfrm>
              <a:off x="0" y="0"/>
              <a:ext cx="522525" cy="147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65" y="0"/>
                    <a:pt x="10800" y="286"/>
                    <a:pt x="10800" y="639"/>
                  </a:cubicBezTo>
                  <a:lnTo>
                    <a:pt x="10800" y="10161"/>
                  </a:lnTo>
                  <a:cubicBezTo>
                    <a:pt x="10800" y="10514"/>
                    <a:pt x="15635" y="10800"/>
                    <a:pt x="21600" y="10800"/>
                  </a:cubicBezTo>
                  <a:cubicBezTo>
                    <a:pt x="15635" y="10800"/>
                    <a:pt x="10800" y="11086"/>
                    <a:pt x="10800" y="11439"/>
                  </a:cubicBezTo>
                  <a:lnTo>
                    <a:pt x="10800" y="20961"/>
                  </a:lnTo>
                  <a:cubicBezTo>
                    <a:pt x="10800" y="21314"/>
                    <a:pt x="5965" y="21600"/>
                    <a:pt x="0" y="2160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pPr/>
            </a:p>
          </p:txBody>
        </p:sp>
        <p:sp>
          <p:nvSpPr>
            <p:cNvPr id="602" name="TextBox 15"/>
            <p:cNvSpPr/>
            <p:nvPr/>
          </p:nvSpPr>
          <p:spPr>
            <a:xfrm>
              <a:off x="780604" y="366108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/>
              <a:r>
                <a:t>Разное и интересное</a:t>
              </a:r>
            </a:p>
          </p:txBody>
        </p:sp>
      </p:grpSp>
      <p:sp>
        <p:nvSpPr>
          <p:cNvPr id="604" name="53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53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3" grpId="3"/>
      <p:bldP build="whole" bldLvl="1" animBg="1" rev="0" advAuto="0" spid="597" grpId="1"/>
      <p:bldP build="whole" bldLvl="1" animBg="1" rev="0" advAuto="0" spid="600" grpId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Box 3"/>
          <p:cNvSpPr txBox="1"/>
          <p:nvPr/>
        </p:nvSpPr>
        <p:spPr>
          <a:xfrm>
            <a:off x="8141337" y="92330"/>
            <a:ext cx="8101327" cy="170072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 sz="12000"/>
            </a:lvl1pPr>
          </a:lstStyle>
          <a:p>
            <a:pPr/>
            <a:r>
              <a:t>Заключение</a:t>
            </a:r>
          </a:p>
        </p:txBody>
      </p:sp>
      <p:pic>
        <p:nvPicPr>
          <p:cNvPr id="6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6399" y="3848100"/>
            <a:ext cx="5791201" cy="6019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54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54</a:t>
            </a: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7984" y="3557749"/>
            <a:ext cx="17968032" cy="6600502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55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55</a:t>
            </a:r>
          </a:p>
        </p:txBody>
      </p:sp>
      <p:pic>
        <p:nvPicPr>
          <p:cNvPr id="6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56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56</a:t>
            </a:r>
          </a:p>
        </p:txBody>
      </p:sp>
      <p:pic>
        <p:nvPicPr>
          <p:cNvPr id="6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TextBox 8"/>
          <p:cNvSpPr txBox="1"/>
          <p:nvPr/>
        </p:nvSpPr>
        <p:spPr>
          <a:xfrm>
            <a:off x="6187439" y="283809"/>
            <a:ext cx="12009122" cy="9940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6400"/>
            </a:lvl1pPr>
          </a:lstStyle>
          <a:p>
            <a:pPr/>
            <a:r>
              <a:t>Write Once Run Anywhere</a:t>
            </a:r>
          </a:p>
        </p:txBody>
      </p:sp>
      <p:sp>
        <p:nvSpPr>
          <p:cNvPr id="622" name="57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57</a:t>
            </a:r>
          </a:p>
        </p:txBody>
      </p:sp>
      <p:pic>
        <p:nvPicPr>
          <p:cNvPr id="6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ircl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ctangle"/>
          <p:cNvSpPr/>
          <p:nvPr/>
        </p:nvSpPr>
        <p:spPr>
          <a:xfrm>
            <a:off x="-1809254" y="-1722240"/>
            <a:ext cx="27401144" cy="18172015"/>
          </a:xfrm>
          <a:prstGeom prst="rect">
            <a:avLst/>
          </a:prstGeom>
          <a:solidFill>
            <a:srgbClr val="000000"/>
          </a:solidFill>
          <a:ln w="50800">
            <a:solidFill>
              <a:schemeClr val="accent1"/>
            </a:solidFill>
          </a:ln>
        </p:spPr>
        <p:txBody>
          <a:bodyPr lIns="91437" tIns="91437" rIns="91437" bIns="91437" anchor="ctr"/>
          <a:lstStyle/>
          <a:p>
            <a:pPr/>
          </a:p>
        </p:txBody>
      </p:sp>
      <p:sp>
        <p:nvSpPr>
          <p:cNvPr id="626" name="TextBox 3"/>
          <p:cNvSpPr txBox="1"/>
          <p:nvPr/>
        </p:nvSpPr>
        <p:spPr>
          <a:xfrm>
            <a:off x="9136279" y="5842337"/>
            <a:ext cx="6111495" cy="17007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 algn="ctr">
              <a:defRPr sz="12000">
                <a:solidFill>
                  <a:srgbClr val="FFFFFF"/>
                </a:solidFill>
              </a:defRPr>
            </a:lvl1pPr>
          </a:lstStyle>
          <a:p>
            <a:pPr/>
            <a:r>
              <a:t>Спасибо!</a:t>
            </a:r>
          </a:p>
        </p:txBody>
      </p:sp>
      <p:sp>
        <p:nvSpPr>
          <p:cNvPr id="627" name="58"/>
          <p:cNvSpPr txBox="1"/>
          <p:nvPr/>
        </p:nvSpPr>
        <p:spPr>
          <a:xfrm>
            <a:off x="23679998" y="187614"/>
            <a:ext cx="659027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58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7"/>
          <p:cNvSpPr txBox="1"/>
          <p:nvPr/>
        </p:nvSpPr>
        <p:spPr>
          <a:xfrm>
            <a:off x="8736649" y="297143"/>
            <a:ext cx="6898002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О чем этот доклад?</a:t>
            </a:r>
          </a:p>
        </p:txBody>
      </p:sp>
      <p:sp>
        <p:nvSpPr>
          <p:cNvPr id="109" name="TextBox 6"/>
          <p:cNvSpPr txBox="1"/>
          <p:nvPr/>
        </p:nvSpPr>
        <p:spPr>
          <a:xfrm>
            <a:off x="9004405" y="3767177"/>
            <a:ext cx="6375190" cy="61816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8000"/>
            </a:pPr>
            <a:r>
              <a:rPr>
                <a:solidFill>
                  <a:srgbClr val="A7A7A7"/>
                </a:solidFill>
              </a:rPr>
              <a:t>Web</a:t>
            </a:r>
            <a:r>
              <a:t>Bluetooth</a:t>
            </a:r>
          </a:p>
          <a:p>
            <a:pPr algn="ctr">
              <a:defRPr sz="8000"/>
            </a:pPr>
          </a:p>
          <a:p>
            <a:pPr algn="ctr">
              <a:defRPr sz="8000"/>
            </a:pPr>
            <a:r>
              <a:rPr>
                <a:solidFill>
                  <a:srgbClr val="A7A7A7"/>
                </a:solidFill>
              </a:rPr>
              <a:t>Web</a:t>
            </a:r>
            <a:r>
              <a:t>USB</a:t>
            </a:r>
          </a:p>
          <a:p>
            <a:pPr algn="ctr">
              <a:defRPr sz="8000"/>
            </a:pPr>
          </a:p>
          <a:p>
            <a:pPr algn="ctr">
              <a:defRPr sz="8000"/>
            </a:pPr>
            <a:r>
              <a:rPr>
                <a:solidFill>
                  <a:srgbClr val="A7A7A7"/>
                </a:solidFill>
              </a:rPr>
              <a:t>Web</a:t>
            </a:r>
            <a:r>
              <a:t>Serial</a:t>
            </a:r>
          </a:p>
        </p:txBody>
      </p:sp>
      <p:sp>
        <p:nvSpPr>
          <p:cNvPr id="110" name="6"/>
          <p:cNvSpPr txBox="1"/>
          <p:nvPr/>
        </p:nvSpPr>
        <p:spPr>
          <a:xfrm>
            <a:off x="23781598" y="187614"/>
            <a:ext cx="427302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6</a:t>
            </a:r>
          </a:p>
        </p:txBody>
      </p:sp>
      <p:pic>
        <p:nvPicPr>
          <p:cNvPr id="1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7"/>
          <p:cNvSpPr txBox="1"/>
          <p:nvPr/>
        </p:nvSpPr>
        <p:spPr>
          <a:xfrm>
            <a:off x="8736649" y="297143"/>
            <a:ext cx="6898002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О чем этот доклад?</a:t>
            </a:r>
          </a:p>
        </p:txBody>
      </p:sp>
      <p:sp>
        <p:nvSpPr>
          <p:cNvPr id="114" name="TextBox 6"/>
          <p:cNvSpPr txBox="1"/>
          <p:nvPr/>
        </p:nvSpPr>
        <p:spPr>
          <a:xfrm>
            <a:off x="1804380" y="2310486"/>
            <a:ext cx="3986433" cy="3794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/>
            </a:pPr>
            <a:r>
              <a:rPr>
                <a:solidFill>
                  <a:srgbClr val="A7A7A7"/>
                </a:solidFill>
              </a:rPr>
              <a:t>Web</a:t>
            </a:r>
            <a:r>
              <a:t>Bluetooth</a:t>
            </a:r>
          </a:p>
          <a:p>
            <a:pPr>
              <a:defRPr sz="4800"/>
            </a:pPr>
          </a:p>
          <a:p>
            <a:pPr>
              <a:defRPr sz="4800"/>
            </a:pPr>
            <a:r>
              <a:rPr>
                <a:solidFill>
                  <a:srgbClr val="A7A7A7"/>
                </a:solidFill>
              </a:rPr>
              <a:t>Web</a:t>
            </a:r>
            <a:r>
              <a:t>USB</a:t>
            </a:r>
          </a:p>
          <a:p>
            <a:pPr>
              <a:defRPr sz="4800"/>
            </a:pPr>
          </a:p>
          <a:p>
            <a:pPr>
              <a:defRPr sz="4800"/>
            </a:pPr>
            <a:r>
              <a:rPr>
                <a:solidFill>
                  <a:srgbClr val="A7A7A7"/>
                </a:solidFill>
              </a:rPr>
              <a:t>Web</a:t>
            </a:r>
            <a:r>
              <a:t>Serial</a:t>
            </a:r>
          </a:p>
        </p:txBody>
      </p:sp>
      <p:sp>
        <p:nvSpPr>
          <p:cNvPr id="115" name="TextBox 6"/>
          <p:cNvSpPr txBox="1"/>
          <p:nvPr/>
        </p:nvSpPr>
        <p:spPr>
          <a:xfrm>
            <a:off x="6991840" y="2310486"/>
            <a:ext cx="3986433" cy="5293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/>
            </a:pPr>
            <a:r>
              <a:rPr>
                <a:solidFill>
                  <a:srgbClr val="A7A7A7"/>
                </a:solidFill>
              </a:rPr>
              <a:t>Web</a:t>
            </a:r>
            <a:r>
              <a:t>HID</a:t>
            </a:r>
          </a:p>
          <a:p>
            <a:pPr>
              <a:defRPr sz="4800">
                <a:solidFill>
                  <a:srgbClr val="A7A7A7"/>
                </a:solidFill>
              </a:defRPr>
            </a:pPr>
          </a:p>
          <a:p>
            <a:pPr>
              <a:defRPr sz="4800"/>
            </a:pPr>
            <a:r>
              <a:t>Gamepad</a:t>
            </a:r>
          </a:p>
          <a:p>
            <a:pPr>
              <a:defRPr sz="4800"/>
            </a:pPr>
          </a:p>
          <a:p>
            <a:pPr>
              <a:defRPr sz="4800"/>
            </a:pPr>
            <a:r>
              <a:t>PWA</a:t>
            </a:r>
          </a:p>
          <a:p>
            <a:pPr>
              <a:defRPr sz="4800">
                <a:solidFill>
                  <a:srgbClr val="A7A7A7"/>
                </a:solidFill>
              </a:defRPr>
            </a:pPr>
          </a:p>
          <a:p>
            <a:pPr>
              <a:defRPr sz="4800"/>
            </a:pPr>
            <a:r>
              <a:t>TypedArrays</a:t>
            </a:r>
          </a:p>
        </p:txBody>
      </p:sp>
      <p:sp>
        <p:nvSpPr>
          <p:cNvPr id="116" name="Прямая соединительная линия 26"/>
          <p:cNvSpPr/>
          <p:nvPr/>
        </p:nvSpPr>
        <p:spPr>
          <a:xfrm flipH="1">
            <a:off x="12192000" y="2313991"/>
            <a:ext cx="1" cy="9890449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117" name="TextBox 6"/>
          <p:cNvSpPr txBox="1"/>
          <p:nvPr/>
        </p:nvSpPr>
        <p:spPr>
          <a:xfrm>
            <a:off x="16720025" y="2782530"/>
            <a:ext cx="3986433" cy="82906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rgbClr val="A7A7A7"/>
                </a:solidFill>
              </a:defRPr>
            </a:pPr>
            <a:r>
              <a:t>WebAssembly</a:t>
            </a:r>
          </a:p>
          <a:p>
            <a:pPr>
              <a:defRPr sz="4800">
                <a:solidFill>
                  <a:srgbClr val="A7A7A7"/>
                </a:solidFill>
              </a:defRPr>
            </a:pPr>
          </a:p>
          <a:p>
            <a:pPr>
              <a:defRPr sz="4800">
                <a:solidFill>
                  <a:srgbClr val="A7A7A7"/>
                </a:solidFill>
              </a:defRPr>
            </a:pPr>
            <a:r>
              <a:t>WebGPU</a:t>
            </a:r>
          </a:p>
          <a:p>
            <a:pPr>
              <a:defRPr sz="4800">
                <a:solidFill>
                  <a:srgbClr val="A7A7A7"/>
                </a:solidFill>
              </a:defRPr>
            </a:pPr>
          </a:p>
          <a:p>
            <a:pPr>
              <a:defRPr sz="4800">
                <a:solidFill>
                  <a:srgbClr val="A7A7A7"/>
                </a:solidFill>
              </a:defRPr>
            </a:pPr>
            <a:r>
              <a:t>WebXR</a:t>
            </a:r>
          </a:p>
          <a:p>
            <a:pPr>
              <a:defRPr sz="4800">
                <a:solidFill>
                  <a:srgbClr val="A7A7A7"/>
                </a:solidFill>
              </a:defRPr>
            </a:pPr>
          </a:p>
          <a:p>
            <a:pPr>
              <a:defRPr sz="4800">
                <a:solidFill>
                  <a:srgbClr val="A7A7A7"/>
                </a:solidFill>
              </a:defRPr>
            </a:pPr>
            <a:r>
              <a:t>WebAudio</a:t>
            </a:r>
          </a:p>
          <a:p>
            <a:pPr>
              <a:defRPr sz="4800">
                <a:solidFill>
                  <a:srgbClr val="A7A7A7"/>
                </a:solidFill>
              </a:defRPr>
            </a:pPr>
          </a:p>
          <a:p>
            <a:pPr>
              <a:defRPr sz="4800">
                <a:solidFill>
                  <a:srgbClr val="A7A7A7"/>
                </a:solidFill>
              </a:defRPr>
            </a:pPr>
            <a:r>
              <a:t>WebRTC</a:t>
            </a:r>
          </a:p>
          <a:p>
            <a:pPr>
              <a:defRPr sz="4800">
                <a:solidFill>
                  <a:srgbClr val="A7A7A7"/>
                </a:solidFill>
              </a:defRPr>
            </a:pPr>
          </a:p>
          <a:p>
            <a:pPr>
              <a:defRPr sz="4800">
                <a:solidFill>
                  <a:srgbClr val="A7A7A7"/>
                </a:solidFill>
              </a:defRPr>
            </a:pPr>
            <a:r>
              <a:t>WebCrypto</a:t>
            </a:r>
          </a:p>
        </p:txBody>
      </p:sp>
      <p:sp>
        <p:nvSpPr>
          <p:cNvPr id="118" name="7"/>
          <p:cNvSpPr txBox="1"/>
          <p:nvPr/>
        </p:nvSpPr>
        <p:spPr>
          <a:xfrm>
            <a:off x="23781598" y="187614"/>
            <a:ext cx="427302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7</a:t>
            </a:r>
          </a:p>
        </p:txBody>
      </p:sp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" grpId="1"/>
      <p:bldP build="whole" bldLvl="1" animBg="1" rev="0" advAuto="0" spid="115" grpId="2"/>
      <p:bldP build="whole" bldLvl="1" animBg="1" rev="0" advAuto="0" spid="117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7"/>
          <p:cNvSpPr txBox="1"/>
          <p:nvPr/>
        </p:nvSpPr>
        <p:spPr>
          <a:xfrm>
            <a:off x="8736649" y="297143"/>
            <a:ext cx="6898002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О чем этот доклад?</a:t>
            </a:r>
          </a:p>
        </p:txBody>
      </p:sp>
      <p:grpSp>
        <p:nvGrpSpPr>
          <p:cNvPr id="124" name="Group"/>
          <p:cNvGrpSpPr/>
          <p:nvPr/>
        </p:nvGrpSpPr>
        <p:grpSpPr>
          <a:xfrm>
            <a:off x="655136" y="2338766"/>
            <a:ext cx="4336220" cy="5072241"/>
            <a:chOff x="0" y="0"/>
            <a:chExt cx="4336219" cy="5072240"/>
          </a:xfrm>
        </p:grpSpPr>
        <p:pic>
          <p:nvPicPr>
            <p:cNvPr id="122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818914"/>
              <a:ext cx="4336220" cy="325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TextBox 29"/>
            <p:cNvSpPr txBox="1"/>
            <p:nvPr/>
          </p:nvSpPr>
          <p:spPr>
            <a:xfrm>
              <a:off x="1328153" y="0"/>
              <a:ext cx="1679914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/>
            </a:lstStyle>
            <a:p>
              <a:pPr/>
              <a:r>
                <a:t>Arduino</a:t>
              </a:r>
            </a:p>
          </p:txBody>
        </p:sp>
      </p:grpSp>
      <p:grpSp>
        <p:nvGrpSpPr>
          <p:cNvPr id="127" name="Group"/>
          <p:cNvGrpSpPr/>
          <p:nvPr/>
        </p:nvGrpSpPr>
        <p:grpSpPr>
          <a:xfrm>
            <a:off x="7176295" y="2338765"/>
            <a:ext cx="3465561" cy="4634266"/>
            <a:chOff x="0" y="0"/>
            <a:chExt cx="3465560" cy="4634264"/>
          </a:xfrm>
        </p:grpSpPr>
        <p:pic>
          <p:nvPicPr>
            <p:cNvPr id="125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256890"/>
              <a:ext cx="3465561" cy="2377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TextBox 30"/>
            <p:cNvSpPr txBox="1"/>
            <p:nvPr/>
          </p:nvSpPr>
          <p:spPr>
            <a:xfrm>
              <a:off x="73189" y="0"/>
              <a:ext cx="3319182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 algn="ctr"/>
              <a:r>
                <a:t>Espruino (</a:t>
              </a:r>
              <a:r>
                <a:rPr>
                  <a:solidFill>
                    <a:srgbClr val="CACACA"/>
                  </a:solidFill>
                </a:rPr>
                <a:t>tiny-js</a:t>
              </a:r>
              <a:r>
                <a:t>)</a:t>
              </a:r>
            </a:p>
          </p:txBody>
        </p:sp>
      </p:grpSp>
      <p:grpSp>
        <p:nvGrpSpPr>
          <p:cNvPr id="131" name="Group"/>
          <p:cNvGrpSpPr/>
          <p:nvPr/>
        </p:nvGrpSpPr>
        <p:grpSpPr>
          <a:xfrm>
            <a:off x="12920588" y="2338765"/>
            <a:ext cx="4148635" cy="7954011"/>
            <a:chOff x="0" y="0"/>
            <a:chExt cx="4148633" cy="7954009"/>
          </a:xfrm>
        </p:grpSpPr>
        <p:pic>
          <p:nvPicPr>
            <p:cNvPr id="128" name="Picture 14" descr="Picture 1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188253"/>
              <a:ext cx="4148634" cy="27657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Рисунок 44" descr="Рисунок 4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859" y="2062700"/>
              <a:ext cx="4022915" cy="2765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" name="TextBox 31"/>
            <p:cNvSpPr txBox="1"/>
            <p:nvPr/>
          </p:nvSpPr>
          <p:spPr>
            <a:xfrm>
              <a:off x="130204" y="0"/>
              <a:ext cx="3888226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 algn="ctr"/>
              <a:r>
                <a:t>Moddable (</a:t>
              </a:r>
              <a:r>
                <a:rPr>
                  <a:solidFill>
                    <a:srgbClr val="CACACA"/>
                  </a:solidFill>
                </a:rPr>
                <a:t>Kinoma</a:t>
              </a:r>
              <a:r>
                <a:t>)</a:t>
              </a:r>
            </a:p>
          </p:txBody>
        </p:sp>
      </p:grpSp>
      <p:grpSp>
        <p:nvGrpSpPr>
          <p:cNvPr id="134" name="Group"/>
          <p:cNvGrpSpPr/>
          <p:nvPr/>
        </p:nvGrpSpPr>
        <p:grpSpPr>
          <a:xfrm>
            <a:off x="18940388" y="2338766"/>
            <a:ext cx="4280692" cy="5072241"/>
            <a:chOff x="0" y="0"/>
            <a:chExt cx="4280691" cy="5072240"/>
          </a:xfrm>
        </p:grpSpPr>
        <p:sp>
          <p:nvSpPr>
            <p:cNvPr id="132" name="TextBox 31"/>
            <p:cNvSpPr txBox="1"/>
            <p:nvPr/>
          </p:nvSpPr>
          <p:spPr>
            <a:xfrm>
              <a:off x="664036" y="0"/>
              <a:ext cx="2952618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/>
            </a:lstStyle>
            <a:p>
              <a:pPr/>
              <a:r>
                <a:t>Raspberry Pico</a:t>
              </a:r>
            </a:p>
          </p:txBody>
        </p:sp>
        <p:pic>
          <p:nvPicPr>
            <p:cNvPr id="13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818914"/>
              <a:ext cx="4280692" cy="325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5" name="8"/>
          <p:cNvSpPr txBox="1"/>
          <p:nvPr/>
        </p:nvSpPr>
        <p:spPr>
          <a:xfrm>
            <a:off x="23781598" y="187614"/>
            <a:ext cx="427302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8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2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2"/>
      <p:bldP build="whole" bldLvl="1" animBg="1" rev="0" advAuto="0" spid="124" grpId="1"/>
      <p:bldP build="whole" bldLvl="1" animBg="1" rev="0" advAuto="0" spid="134" grpId="4"/>
      <p:bldP build="whole" bldLvl="1" animBg="1" rev="0" advAuto="0" spid="131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7"/>
          <p:cNvSpPr txBox="1"/>
          <p:nvPr/>
        </p:nvSpPr>
        <p:spPr>
          <a:xfrm>
            <a:off x="8736649" y="297143"/>
            <a:ext cx="6898002" cy="99409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>
            <a:lvl1pPr>
              <a:defRPr sz="6400"/>
            </a:lvl1pPr>
          </a:lstStyle>
          <a:p>
            <a:pPr/>
            <a:r>
              <a:t>О чем этот доклад?</a:t>
            </a:r>
          </a:p>
        </p:txBody>
      </p:sp>
      <p:grpSp>
        <p:nvGrpSpPr>
          <p:cNvPr id="141" name="Group"/>
          <p:cNvGrpSpPr/>
          <p:nvPr/>
        </p:nvGrpSpPr>
        <p:grpSpPr>
          <a:xfrm>
            <a:off x="655136" y="2338766"/>
            <a:ext cx="4336220" cy="5072241"/>
            <a:chOff x="0" y="0"/>
            <a:chExt cx="4336219" cy="5072240"/>
          </a:xfrm>
        </p:grpSpPr>
        <p:pic>
          <p:nvPicPr>
            <p:cNvPr id="13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818914"/>
              <a:ext cx="4336220" cy="325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" name="TextBox 29"/>
            <p:cNvSpPr txBox="1"/>
            <p:nvPr/>
          </p:nvSpPr>
          <p:spPr>
            <a:xfrm>
              <a:off x="1328153" y="0"/>
              <a:ext cx="1679914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/>
            </a:lstStyle>
            <a:p>
              <a:pPr/>
              <a:r>
                <a:t>Arduino</a:t>
              </a:r>
            </a:p>
          </p:txBody>
        </p:sp>
      </p:grpSp>
      <p:grpSp>
        <p:nvGrpSpPr>
          <p:cNvPr id="144" name="Group"/>
          <p:cNvGrpSpPr/>
          <p:nvPr/>
        </p:nvGrpSpPr>
        <p:grpSpPr>
          <a:xfrm>
            <a:off x="7176295" y="2338765"/>
            <a:ext cx="3465561" cy="4634266"/>
            <a:chOff x="0" y="0"/>
            <a:chExt cx="3465560" cy="4634264"/>
          </a:xfrm>
        </p:grpSpPr>
        <p:pic>
          <p:nvPicPr>
            <p:cNvPr id="142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256890"/>
              <a:ext cx="3465561" cy="2377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TextBox 30"/>
            <p:cNvSpPr txBox="1"/>
            <p:nvPr/>
          </p:nvSpPr>
          <p:spPr>
            <a:xfrm>
              <a:off x="73189" y="0"/>
              <a:ext cx="3319182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 algn="ctr"/>
              <a:r>
                <a:t>Espruino (</a:t>
              </a:r>
              <a:r>
                <a:rPr>
                  <a:solidFill>
                    <a:srgbClr val="CACACA"/>
                  </a:solidFill>
                </a:rPr>
                <a:t>tiny-js</a:t>
              </a:r>
              <a:r>
                <a:t>)</a:t>
              </a:r>
            </a:p>
          </p:txBody>
        </p:sp>
      </p:grpSp>
      <p:grpSp>
        <p:nvGrpSpPr>
          <p:cNvPr id="147" name="Group"/>
          <p:cNvGrpSpPr/>
          <p:nvPr/>
        </p:nvGrpSpPr>
        <p:grpSpPr>
          <a:xfrm>
            <a:off x="12983447" y="2338766"/>
            <a:ext cx="4022915" cy="4828455"/>
            <a:chOff x="0" y="0"/>
            <a:chExt cx="4022914" cy="4828454"/>
          </a:xfrm>
        </p:grpSpPr>
        <p:pic>
          <p:nvPicPr>
            <p:cNvPr id="145" name="Рисунок 44" descr="Рисунок 4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062700"/>
              <a:ext cx="4022915" cy="2765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TextBox 31"/>
            <p:cNvSpPr/>
            <p:nvPr/>
          </p:nvSpPr>
          <p:spPr>
            <a:xfrm>
              <a:off x="2011457" y="0"/>
              <a:ext cx="1270001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/>
            <a:p>
              <a:pPr algn="ctr"/>
              <a:r>
                <a:t>Moddable (</a:t>
              </a:r>
              <a:r>
                <a:rPr>
                  <a:solidFill>
                    <a:srgbClr val="CACACA"/>
                  </a:solidFill>
                </a:rPr>
                <a:t>Kinoma</a:t>
              </a:r>
              <a:r>
                <a:t>)</a:t>
              </a:r>
            </a:p>
          </p:txBody>
        </p:sp>
      </p:grpSp>
      <p:grpSp>
        <p:nvGrpSpPr>
          <p:cNvPr id="150" name="Group"/>
          <p:cNvGrpSpPr/>
          <p:nvPr/>
        </p:nvGrpSpPr>
        <p:grpSpPr>
          <a:xfrm>
            <a:off x="18940388" y="2338766"/>
            <a:ext cx="4280692" cy="5072241"/>
            <a:chOff x="0" y="0"/>
            <a:chExt cx="4280691" cy="5072240"/>
          </a:xfrm>
        </p:grpSpPr>
        <p:sp>
          <p:nvSpPr>
            <p:cNvPr id="148" name="TextBox 31"/>
            <p:cNvSpPr txBox="1"/>
            <p:nvPr/>
          </p:nvSpPr>
          <p:spPr>
            <a:xfrm>
              <a:off x="664036" y="0"/>
              <a:ext cx="2952618" cy="64077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7" tIns="91437" rIns="91437" bIns="91437" numCol="1" anchor="t">
              <a:spAutoFit/>
            </a:bodyPr>
            <a:lstStyle>
              <a:lvl1pPr algn="ctr"/>
            </a:lstStyle>
            <a:p>
              <a:pPr/>
              <a:r>
                <a:t>Raspberry Pico</a:t>
              </a:r>
            </a:p>
          </p:txBody>
        </p:sp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818914"/>
              <a:ext cx="4280692" cy="325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1" name="Quickjs…"/>
          <p:cNvSpPr txBox="1"/>
          <p:nvPr/>
        </p:nvSpPr>
        <p:spPr>
          <a:xfrm>
            <a:off x="3414950" y="8020563"/>
            <a:ext cx="1964325" cy="23171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Q</a:t>
            </a:r>
            <a:r>
              <a:t>uickjs</a:t>
            </a:r>
            <a:r>
              <a:t> </a:t>
            </a:r>
          </a:p>
          <a:p>
            <a:pPr/>
            <a:r>
              <a:t>mJS</a:t>
            </a:r>
          </a:p>
          <a:p>
            <a:pPr/>
            <a:r>
              <a:t>Duktape</a:t>
            </a:r>
          </a:p>
          <a:p>
            <a:pPr/>
            <a:r>
              <a:t>SophonJS</a:t>
            </a:r>
          </a:p>
        </p:txBody>
      </p:sp>
      <p:sp>
        <p:nvSpPr>
          <p:cNvPr id="152" name="SophonJS…"/>
          <p:cNvSpPr txBox="1"/>
          <p:nvPr/>
        </p:nvSpPr>
        <p:spPr>
          <a:xfrm>
            <a:off x="10337364" y="8020563"/>
            <a:ext cx="3577249" cy="28759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SophonJS</a:t>
            </a:r>
          </a:p>
          <a:p>
            <a:pPr/>
            <a:r>
              <a:t>IoT.js (JerryScript)</a:t>
            </a:r>
          </a:p>
          <a:p>
            <a:pPr/>
            <a:r>
              <a:t>Throwback </a:t>
            </a:r>
          </a:p>
          <a:p>
            <a:pPr/>
            <a:r>
              <a:t>MuJS</a:t>
            </a:r>
          </a:p>
          <a:p>
            <a:pPr/>
            <a:r>
              <a:t>V7</a:t>
            </a:r>
          </a:p>
        </p:txBody>
      </p:sp>
      <p:sp>
        <p:nvSpPr>
          <p:cNvPr id="153" name="Espruino…"/>
          <p:cNvSpPr txBox="1"/>
          <p:nvPr/>
        </p:nvSpPr>
        <p:spPr>
          <a:xfrm>
            <a:off x="18753379" y="8020563"/>
            <a:ext cx="2202971" cy="28759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Espruino</a:t>
            </a:r>
          </a:p>
          <a:p>
            <a:pPr/>
            <a:r>
              <a:t>Elk.js</a:t>
            </a:r>
          </a:p>
          <a:p>
            <a:pPr/>
            <a:r>
              <a:t>Moddable</a:t>
            </a:r>
          </a:p>
          <a:p>
            <a:pPr/>
            <a:r>
              <a:t>Johny-five</a:t>
            </a:r>
          </a:p>
          <a:p>
            <a:pPr/>
            <a:r>
              <a:t>Kaluma</a:t>
            </a:r>
          </a:p>
        </p:txBody>
      </p:sp>
      <p:sp>
        <p:nvSpPr>
          <p:cNvPr id="154" name="9"/>
          <p:cNvSpPr txBox="1"/>
          <p:nvPr/>
        </p:nvSpPr>
        <p:spPr>
          <a:xfrm>
            <a:off x="23781598" y="187614"/>
            <a:ext cx="427302" cy="6407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7" tIns="91437" rIns="91437" bIns="91437">
            <a:spAutoFit/>
          </a:bodyPr>
          <a:lstStyle/>
          <a:p>
            <a:pPr/>
            <a:r>
              <a:t>9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3769" y="12283926"/>
            <a:ext cx="987575" cy="9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2"/>
      <p:bldP build="whole" bldLvl="1" animBg="1" rev="0" advAuto="0" spid="153" grpId="3"/>
      <p:bldP build="whole" bldLvl="1" animBg="1" rev="0" advAuto="0" spid="151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7" tIns="91437" rIns="91437" bIns="91437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7" tIns="91437" rIns="91437" bIns="91437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7" tIns="91437" rIns="91437" bIns="91437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7" tIns="91437" rIns="91437" bIns="91437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